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Lst>
  <p:sldSz cy="5143500" cx="9144000"/>
  <p:notesSz cx="6858000" cy="9144000"/>
  <p:embeddedFontLst>
    <p:embeddedFont>
      <p:font typeface="Raleway"/>
      <p:regular r:id="rId46"/>
      <p:bold r:id="rId47"/>
      <p:italic r:id="rId48"/>
      <p:boldItalic r:id="rId49"/>
    </p:embeddedFont>
    <p:embeddedFont>
      <p:font typeface="Lato"/>
      <p:regular r:id="rId50"/>
      <p:bold r:id="rId51"/>
      <p:italic r:id="rId52"/>
      <p:boldItalic r:id="rId53"/>
    </p:embeddedFont>
    <p:embeddedFont>
      <p:font typeface="Helvetica Neue"/>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A. Pagan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Raleway-regular.fntdata"/><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font" Target="fonts/Raleway-italic.fntdata"/><Relationship Id="rId47" Type="http://schemas.openxmlformats.org/officeDocument/2006/relationships/font" Target="fonts/Raleway-bold.fntdata"/><Relationship Id="rId49" Type="http://schemas.openxmlformats.org/officeDocument/2006/relationships/font" Target="fonts/Raleway-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5.xml"/><Relationship Id="rId55" Type="http://schemas.openxmlformats.org/officeDocument/2006/relationships/font" Target="fonts/HelveticaNeue-bold.fntdata"/><Relationship Id="rId10" Type="http://schemas.openxmlformats.org/officeDocument/2006/relationships/slide" Target="slides/slide4.xml"/><Relationship Id="rId54" Type="http://schemas.openxmlformats.org/officeDocument/2006/relationships/font" Target="fonts/HelveticaNeue-regular.fntdata"/><Relationship Id="rId13" Type="http://schemas.openxmlformats.org/officeDocument/2006/relationships/slide" Target="slides/slide7.xml"/><Relationship Id="rId57" Type="http://schemas.openxmlformats.org/officeDocument/2006/relationships/font" Target="fonts/HelveticaNeue-boldItalic.fntdata"/><Relationship Id="rId12" Type="http://schemas.openxmlformats.org/officeDocument/2006/relationships/slide" Target="slides/slide6.xml"/><Relationship Id="rId56" Type="http://schemas.openxmlformats.org/officeDocument/2006/relationships/font" Target="fonts/HelveticaNeue-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20-01-22T16:55:32.162">
    <p:pos x="6000" y="0"/>
    <p:text>Do we want to change this to be more topical?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lashgear.com/xbox-one-controller-mod-adds-a-3d-printed-mini-steering-wheel-16541514/"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deou.com/blogs/inspiration/6-tips-from-ideo-designers-on-how-to-unlock-insightful-conversation"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2b8319e2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2b8319e2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f4f33d69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f4f33d69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5f4f33d69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f4f33d69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f786a5ad2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f786a5ad2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cbc97b11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cbc97b11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Food delivery</a:t>
            </a:r>
            <a:endParaRPr/>
          </a:p>
          <a:p>
            <a:pPr indent="0" lvl="0" marL="0" rtl="0" algn="l">
              <a:spcBef>
                <a:spcPts val="0"/>
              </a:spcBef>
              <a:spcAft>
                <a:spcPts val="0"/>
              </a:spcAft>
              <a:buNone/>
            </a:pPr>
            <a:r>
              <a:rPr lang="en"/>
              <a:t>Food storage</a:t>
            </a:r>
            <a:endParaRPr/>
          </a:p>
          <a:p>
            <a:pPr indent="0" lvl="0" marL="0" rtl="0" algn="l">
              <a:spcBef>
                <a:spcPts val="0"/>
              </a:spcBef>
              <a:spcAft>
                <a:spcPts val="0"/>
              </a:spcAft>
              <a:buNone/>
            </a:pPr>
            <a:r>
              <a:rPr lang="en"/>
              <a:t>Food prep</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6e13de679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6e13de679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f4f33d69c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f4f33d69c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t>What</a:t>
            </a:r>
            <a:r>
              <a:rPr lang="en"/>
              <a:t> is the person you’re observing doing in a particular situation? Note the obvious as well as the surprising. Just report the objective facts. </a:t>
            </a:r>
            <a:endParaRPr/>
          </a:p>
          <a:p>
            <a:pPr indent="0" lvl="0" marL="0" rtl="0" algn="l">
              <a:spcBef>
                <a:spcPts val="0"/>
              </a:spcBef>
              <a:spcAft>
                <a:spcPts val="0"/>
              </a:spcAft>
              <a:buClr>
                <a:schemeClr val="dk1"/>
              </a:buClr>
              <a:buSzPts val="1100"/>
              <a:buFont typeface="Arial"/>
              <a:buNone/>
            </a:pPr>
            <a:r>
              <a:t/>
            </a:r>
            <a:endParaRPr b="1"/>
          </a:p>
          <a:p>
            <a:pPr indent="0" lvl="0" marL="0" rtl="0" algn="l">
              <a:spcBef>
                <a:spcPts val="0"/>
              </a:spcBef>
              <a:spcAft>
                <a:spcPts val="0"/>
              </a:spcAft>
              <a:buClr>
                <a:schemeClr val="dk1"/>
              </a:buClr>
              <a:buSzPts val="1100"/>
              <a:buFont typeface="Arial"/>
              <a:buNone/>
            </a:pPr>
            <a:r>
              <a:rPr b="1" lang="en"/>
              <a:t>How</a:t>
            </a:r>
            <a:r>
              <a:rPr lang="en"/>
              <a:t> are they doing it? Does it require effort? Does they appear rushed? Pained? Happy? Is the activity impacting the user in either positive or negative way?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
              <a:t>Why</a:t>
            </a:r>
            <a:r>
              <a:rPr lang="en"/>
              <a:t> are they doing what they’re doing, in the way they’re doing it? This step usually requires that you make informed guesses regarding motivation and emotions. This step will reveal assumptions that you should ask users about, and often uncovers unexpected realizations.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Look for inconsistencies. Sometimes what people say and what they do (or say later) are different. Gracefully probe these contradictions.</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5f4f33d69c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5f4f33d69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f4f33d69c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f4f33d69c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can design for middle part but we can innovate for those on the edges</a:t>
            </a:r>
            <a:endParaRPr/>
          </a:p>
          <a:p>
            <a:pPr indent="0" lvl="0" marL="0" rtl="0" algn="l">
              <a:spcBef>
                <a:spcPts val="0"/>
              </a:spcBef>
              <a:spcAft>
                <a:spcPts val="0"/>
              </a:spcAft>
              <a:buNone/>
            </a:pPr>
            <a:r>
              <a:rPr lang="en"/>
              <a:t>They have a unique experience that’s really really valuable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extreme could be a consistent attribute or a temporal situation. For example, for an air travel design challenge, extremes might include: - A family with young children flying - Someone who is scared of flying - Someone who uses the wheelchair services - A foreigner who doesn’t speak the local language - Someone who commutes by plane - Someone with a short connection time - Someone with oversized or precious baggage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5f4f33d69c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5f4f33d69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Left: xbox adaptive controller for people with disabilities</a:t>
            </a:r>
            <a:endParaRPr/>
          </a:p>
          <a:p>
            <a:pPr indent="0" lvl="0" marL="0" rtl="0" algn="l">
              <a:spcBef>
                <a:spcPts val="0"/>
              </a:spcBef>
              <a:spcAft>
                <a:spcPts val="0"/>
              </a:spcAft>
              <a:buNone/>
            </a:pPr>
            <a:r>
              <a:rPr lang="en"/>
              <a:t>Right: 3D printed accessory for xbox controller to help with steering games (</a:t>
            </a:r>
            <a:r>
              <a:rPr lang="en" u="sng">
                <a:solidFill>
                  <a:schemeClr val="hlink"/>
                </a:solidFill>
                <a:hlinkClick r:id="rId2"/>
              </a:rPr>
              <a:t>https://www.slashgear.com/xbox-one-controller-mod-adds-a-3d-printed-mini-steering-wheel-16541514/</a:t>
            </a:r>
            <a:r>
              <a:rPr lang="en"/>
              <a:t>)</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f4f33d69c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f4f33d69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Google Shape;75;g5f786a5ad2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f786a5ad2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f786a5ad2_4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f786a5ad2_4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f4f33d69c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f4f33d69c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5f4f33d69c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f4f33d69c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a:t>Seek stories example:</a:t>
            </a:r>
            <a:endParaRPr sz="1000"/>
          </a:p>
          <a:p>
            <a:pPr indent="0" lvl="0" marL="0" rtl="0" algn="l">
              <a:lnSpc>
                <a:spcPct val="115000"/>
              </a:lnSpc>
              <a:spcBef>
                <a:spcPts val="0"/>
              </a:spcBef>
              <a:spcAft>
                <a:spcPts val="0"/>
              </a:spcAft>
              <a:buNone/>
            </a:pPr>
            <a:r>
              <a:rPr lang="en" sz="1000"/>
              <a:t>“the RAs were very well organized and helpful” </a:t>
            </a:r>
            <a:r>
              <a:rPr i="1" lang="en" sz="1000"/>
              <a:t>versus</a:t>
            </a:r>
            <a:r>
              <a:rPr lang="en" sz="1000"/>
              <a:t> “my RA helped me find out how to switch our beds to bunk style and made me feel like I had someone on our side right from the start”. The later shows a desire for a personal connection/support system from day 1 of move in, rather than just a need for organization like the first comment.</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lang="en" sz="1000">
                <a:highlight>
                  <a:srgbClr val="FFFFFF"/>
                </a:highlight>
              </a:rPr>
              <a:t>Have the interviewee show you around your room, what they did during move in. Get them active</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f4f33d69c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5f4f33d69c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https://www.ideou.com/blogs/inspiration/6-tips-from-ideo-designers-on-how-to-unlock-insightful-conversation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arenR"/>
            </a:pPr>
            <a:r>
              <a:rPr lang="en"/>
              <a:t>When someone offers water or a seat just take the dang seat, you’re giving them a win to start off the interview. Helps them build confidence</a:t>
            </a:r>
            <a:endParaRPr/>
          </a:p>
          <a:p>
            <a:pPr indent="-298450" lvl="0" marL="457200" rtl="0" algn="l">
              <a:spcBef>
                <a:spcPts val="0"/>
              </a:spcBef>
              <a:spcAft>
                <a:spcPts val="0"/>
              </a:spcAft>
              <a:buSzPts val="1100"/>
              <a:buAutoNum type="arabicParenR"/>
            </a:pPr>
            <a:r>
              <a:rPr lang="en"/>
              <a:t> Try to level the playing field so it doens’t feel like you’re mining them for info</a:t>
            </a:r>
            <a:endParaRPr/>
          </a:p>
          <a:p>
            <a:pPr indent="-298450" lvl="0" marL="457200" rtl="0" algn="l">
              <a:spcBef>
                <a:spcPts val="0"/>
              </a:spcBef>
              <a:spcAft>
                <a:spcPts val="0"/>
              </a:spcAft>
              <a:buSzPts val="1100"/>
              <a:buAutoNum type="arabicParenR"/>
            </a:pPr>
            <a:r>
              <a:rPr lang="en"/>
              <a:t>Percepetion of time is vastly different. Example: teacher asking a question feels like a lot longer waiting for an answer than the students coming up with an answer. WHen you talk in class it may feel like you’ve been talking forever</a:t>
            </a:r>
            <a:endParaRPr/>
          </a:p>
          <a:p>
            <a:pPr indent="-298450" lvl="0" marL="457200" rtl="0" algn="l">
              <a:spcBef>
                <a:spcPts val="0"/>
              </a:spcBef>
              <a:spcAft>
                <a:spcPts val="0"/>
              </a:spcAft>
              <a:buSzPts val="1100"/>
              <a:buAutoNum type="arabicParenR"/>
            </a:pPr>
            <a:r>
              <a:rPr lang="en"/>
              <a:t>Be human to each other, share your own stories</a:t>
            </a:r>
            <a:endParaRPr/>
          </a:p>
          <a:p>
            <a:pPr indent="-298450" lvl="0" marL="457200" rtl="0" algn="l">
              <a:spcBef>
                <a:spcPts val="0"/>
              </a:spcBef>
              <a:spcAft>
                <a:spcPts val="0"/>
              </a:spcAft>
              <a:buSzPts val="1100"/>
              <a:buAutoNum type="arabicParenR"/>
            </a:pPr>
            <a:r>
              <a:rPr lang="en"/>
              <a:t>If at a loss for where to go, can always refer back and ask why/seek stories</a:t>
            </a:r>
            <a:endParaRPr/>
          </a:p>
          <a:p>
            <a:pPr indent="-298450" lvl="0" marL="457200" rtl="0" algn="l">
              <a:spcBef>
                <a:spcPts val="0"/>
              </a:spcBef>
              <a:spcAft>
                <a:spcPts val="0"/>
              </a:spcAft>
              <a:buSzPts val="1100"/>
              <a:buAutoNum type="arabicParenR"/>
            </a:pPr>
            <a:r>
              <a:rPr lang="en"/>
              <a:t>Empathy is key to all of this</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5f4f33d69c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f4f33d69c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5f786a5ad2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5f786a5ad2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f786a5ad2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f786a5ad2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5f4f33d69c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5f4f33d69c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Good goals are ones where you can brainstorm 5 very different solutions in 30 seconds quite easily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f4f33d69c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f4f33d69c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f4f33d69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f4f33d69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will always need some way to get from point A to point B more quickly. If you were asked to solve this prior to the advent of the car you would likely assume that you would need to design some new upgrade to the horse and buggy system. Examining your initial assumptions allows you to call out the fact that you’d expect all designs to be related to the horse and buggy, and by calling it out you allow yourself to acknowledge (and hopefully move beyond) your internal biases. This will lead to completely out of the box solutions, like an automobile!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f786a5ad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f786a5a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Video should be played for lab sections before the Intro lecture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f786a5ad2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f786a5ad2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Pre-interview debrief section of Lab 1 “handout”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7cd854de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cd854de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6db599a32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6db599a32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6db599a32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6db599a324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Lucas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6db599a32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6db599a32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6db599a32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6db599a32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6db599a32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6db599a324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6e13de679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6e13de679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g5f786a5ad2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5f786a5ad2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Getting a start on the assignment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5f786a5ad2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5f786a5ad2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f4f33d69c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f4f33d69c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sz="1400">
                <a:solidFill>
                  <a:schemeClr val="dk2"/>
                </a:solidFill>
              </a:rPr>
              <a:t>During the UNDERSTAND space, designers will</a:t>
            </a:r>
            <a:endParaRPr b="1" sz="1400">
              <a:solidFill>
                <a:schemeClr val="dk2"/>
              </a:solidFill>
            </a:endParaRPr>
          </a:p>
          <a:p>
            <a:pPr indent="0" lvl="0" marL="0" rtl="0" algn="l">
              <a:lnSpc>
                <a:spcPct val="115000"/>
              </a:lnSpc>
              <a:spcBef>
                <a:spcPts val="0"/>
              </a:spcBef>
              <a:spcAft>
                <a:spcPts val="0"/>
              </a:spcAft>
              <a:buClr>
                <a:schemeClr val="dk2"/>
              </a:buClr>
              <a:buSzPts val="1100"/>
              <a:buFont typeface="Arial"/>
              <a:buNone/>
            </a:pPr>
            <a:r>
              <a:rPr i="1" lang="en">
                <a:solidFill>
                  <a:schemeClr val="dk2"/>
                </a:solidFill>
              </a:rPr>
              <a:t>Explore</a:t>
            </a:r>
            <a:endParaRPr i="1">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Establish a common problem space </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Review current landscape or context </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Document their biases and predictions</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t/>
            </a:r>
            <a:endParaRPr i="1">
              <a:solidFill>
                <a:schemeClr val="dk2"/>
              </a:solidFill>
            </a:endParaRPr>
          </a:p>
          <a:p>
            <a:pPr indent="0" lvl="0" marL="0" rtl="0" algn="l">
              <a:lnSpc>
                <a:spcPct val="115000"/>
              </a:lnSpc>
              <a:spcBef>
                <a:spcPts val="0"/>
              </a:spcBef>
              <a:spcAft>
                <a:spcPts val="0"/>
              </a:spcAft>
              <a:buClr>
                <a:schemeClr val="dk2"/>
              </a:buClr>
              <a:buSzPts val="1100"/>
              <a:buFont typeface="Arial"/>
              <a:buNone/>
            </a:pPr>
            <a:r>
              <a:rPr i="1" lang="en">
                <a:solidFill>
                  <a:schemeClr val="dk2"/>
                </a:solidFill>
              </a:rPr>
              <a:t>Empathize</a:t>
            </a:r>
            <a:endParaRPr i="1">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Interview</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Observations</a:t>
            </a:r>
            <a:endParaRPr>
              <a:solidFill>
                <a:schemeClr val="dk2"/>
              </a:solidFill>
            </a:endParaRPr>
          </a:p>
          <a:p>
            <a:pPr indent="-298450" lvl="1" marL="914400" rtl="0" algn="l">
              <a:lnSpc>
                <a:spcPct val="115000"/>
              </a:lnSpc>
              <a:spcBef>
                <a:spcPts val="0"/>
              </a:spcBef>
              <a:spcAft>
                <a:spcPts val="0"/>
              </a:spcAft>
              <a:buClr>
                <a:schemeClr val="dk2"/>
              </a:buClr>
              <a:buSzPts val="1100"/>
              <a:buChar char="○"/>
            </a:pPr>
            <a:r>
              <a:rPr lang="en">
                <a:solidFill>
                  <a:schemeClr val="dk2"/>
                </a:solidFill>
              </a:rPr>
              <a:t>Immersive Observations (location, community, context)</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Locate resources</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Identify extreme users</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lang="en">
                <a:solidFill>
                  <a:schemeClr val="dk2"/>
                </a:solidFill>
              </a:rPr>
              <a:t> </a:t>
            </a:r>
            <a:endParaRPr>
              <a:solidFill>
                <a:schemeClr val="dk2"/>
              </a:solidFill>
            </a:endParaRPr>
          </a:p>
          <a:p>
            <a:pPr indent="0" lvl="0" marL="0" rtl="0" algn="l">
              <a:lnSpc>
                <a:spcPct val="115000"/>
              </a:lnSpc>
              <a:spcBef>
                <a:spcPts val="0"/>
              </a:spcBef>
              <a:spcAft>
                <a:spcPts val="0"/>
              </a:spcAft>
              <a:buClr>
                <a:schemeClr val="dk2"/>
              </a:buClr>
              <a:buSzPts val="1100"/>
              <a:buFont typeface="Arial"/>
              <a:buNone/>
            </a:pPr>
            <a:r>
              <a:rPr i="1" lang="en">
                <a:solidFill>
                  <a:schemeClr val="dk2"/>
                </a:solidFill>
              </a:rPr>
              <a:t>Reflect</a:t>
            </a:r>
            <a:endParaRPr i="1">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Reflect on their biases</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Reflect on the projects’ motivations</a:t>
            </a:r>
            <a:endParaRPr>
              <a:solidFill>
                <a:schemeClr val="dk2"/>
              </a:solidFill>
            </a:endParaRPr>
          </a:p>
          <a:p>
            <a:pPr indent="-298450" lvl="0" marL="457200" rtl="0" algn="l">
              <a:lnSpc>
                <a:spcPct val="115000"/>
              </a:lnSpc>
              <a:spcBef>
                <a:spcPts val="0"/>
              </a:spcBef>
              <a:spcAft>
                <a:spcPts val="0"/>
              </a:spcAft>
              <a:buClr>
                <a:schemeClr val="dk2"/>
              </a:buClr>
              <a:buSzPts val="1100"/>
              <a:buChar char="●"/>
            </a:pPr>
            <a:r>
              <a:rPr lang="en">
                <a:solidFill>
                  <a:schemeClr val="dk2"/>
                </a:solidFill>
              </a:rPr>
              <a:t>Reflect on stakeholders’ needs </a:t>
            </a:r>
            <a:endParaRPr>
              <a:solidFill>
                <a:schemeClr val="dk2"/>
              </a:solidFill>
            </a:endParaRPr>
          </a:p>
          <a:p>
            <a:pPr indent="0" lvl="0" marL="0" rtl="0" algn="l">
              <a:spcBef>
                <a:spcPts val="0"/>
              </a:spcBef>
              <a:spcAft>
                <a:spcPts val="0"/>
              </a:spcAft>
              <a:buClr>
                <a:schemeClr val="dk2"/>
              </a:buClr>
              <a:buSzPts val="1100"/>
              <a:buFont typeface="Arial"/>
              <a:buNone/>
            </a:pPr>
            <a:r>
              <a:t/>
            </a:r>
            <a:endParaRPr>
              <a:solidFill>
                <a:schemeClr val="dk2"/>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5f786a5ad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f786a5ad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5f786a5ad2_4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5f786a5ad2_4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rPr>
              <a:t>This lab focuses on the "Inspiration" phase and understanding how to identify unmet needs. This is intended to help students find more meaningful project topics for the semester project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5f4f33d6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5f4f33d6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Since you’ll be working with your teammates for the rest of the semester, we might as well break the ice.</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f4f33d69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f4f33d69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cbc97b1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cbc97b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4800"/>
              <a:buNone/>
              <a:defRPr sz="4800">
                <a:solidFill>
                  <a:schemeClr val="lt1"/>
                </a:solidFill>
              </a:defRPr>
            </a:lvl1pPr>
            <a:lvl2pPr lvl="1" algn="ctr">
              <a:spcBef>
                <a:spcPts val="0"/>
              </a:spcBef>
              <a:spcAft>
                <a:spcPts val="0"/>
              </a:spcAft>
              <a:buClr>
                <a:schemeClr val="lt1"/>
              </a:buClr>
              <a:buSzPts val="4800"/>
              <a:buNone/>
              <a:defRPr sz="4800">
                <a:solidFill>
                  <a:schemeClr val="lt1"/>
                </a:solidFill>
              </a:defRPr>
            </a:lvl2pPr>
            <a:lvl3pPr lvl="2" algn="ctr">
              <a:spcBef>
                <a:spcPts val="0"/>
              </a:spcBef>
              <a:spcAft>
                <a:spcPts val="0"/>
              </a:spcAft>
              <a:buClr>
                <a:schemeClr val="lt1"/>
              </a:buClr>
              <a:buSzPts val="4800"/>
              <a:buNone/>
              <a:defRPr sz="4800">
                <a:solidFill>
                  <a:schemeClr val="lt1"/>
                </a:solidFill>
              </a:defRPr>
            </a:lvl3pPr>
            <a:lvl4pPr lvl="3" algn="ctr">
              <a:spcBef>
                <a:spcPts val="0"/>
              </a:spcBef>
              <a:spcAft>
                <a:spcPts val="0"/>
              </a:spcAft>
              <a:buClr>
                <a:schemeClr val="lt1"/>
              </a:buClr>
              <a:buSzPts val="4800"/>
              <a:buNone/>
              <a:defRPr sz="4800">
                <a:solidFill>
                  <a:schemeClr val="lt1"/>
                </a:solidFill>
              </a:defRPr>
            </a:lvl4pPr>
            <a:lvl5pPr lvl="4" algn="ctr">
              <a:spcBef>
                <a:spcPts val="0"/>
              </a:spcBef>
              <a:spcAft>
                <a:spcPts val="0"/>
              </a:spcAft>
              <a:buClr>
                <a:schemeClr val="lt1"/>
              </a:buClr>
              <a:buSzPts val="4800"/>
              <a:buNone/>
              <a:defRPr sz="4800">
                <a:solidFill>
                  <a:schemeClr val="lt1"/>
                </a:solidFill>
              </a:defRPr>
            </a:lvl5pPr>
            <a:lvl6pPr lvl="5" algn="ctr">
              <a:spcBef>
                <a:spcPts val="0"/>
              </a:spcBef>
              <a:spcAft>
                <a:spcPts val="0"/>
              </a:spcAft>
              <a:buClr>
                <a:schemeClr val="lt1"/>
              </a:buClr>
              <a:buSzPts val="4800"/>
              <a:buNone/>
              <a:defRPr sz="4800">
                <a:solidFill>
                  <a:schemeClr val="lt1"/>
                </a:solidFill>
              </a:defRPr>
            </a:lvl6pPr>
            <a:lvl7pPr lvl="6" algn="ctr">
              <a:spcBef>
                <a:spcPts val="0"/>
              </a:spcBef>
              <a:spcAft>
                <a:spcPts val="0"/>
              </a:spcAft>
              <a:buClr>
                <a:schemeClr val="lt1"/>
              </a:buClr>
              <a:buSzPts val="4800"/>
              <a:buNone/>
              <a:defRPr sz="4800">
                <a:solidFill>
                  <a:schemeClr val="lt1"/>
                </a:solidFill>
              </a:defRPr>
            </a:lvl7pPr>
            <a:lvl8pPr lvl="7" algn="ctr">
              <a:spcBef>
                <a:spcPts val="0"/>
              </a:spcBef>
              <a:spcAft>
                <a:spcPts val="0"/>
              </a:spcAft>
              <a:buClr>
                <a:schemeClr val="lt1"/>
              </a:buClr>
              <a:buSzPts val="4800"/>
              <a:buNone/>
              <a:defRPr sz="4800">
                <a:solidFill>
                  <a:schemeClr val="lt1"/>
                </a:solidFill>
              </a:defRPr>
            </a:lvl8pPr>
            <a:lvl9pPr lvl="8"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1"/>
              </a:buClr>
              <a:buSzPts val="3600"/>
              <a:buNone/>
              <a:defRPr sz="3600">
                <a:solidFill>
                  <a:schemeClr val="dk1"/>
                </a:solidFill>
              </a:defRPr>
            </a:lvl1pPr>
            <a:lvl2pPr lvl="1" algn="ctr">
              <a:spcBef>
                <a:spcPts val="0"/>
              </a:spcBef>
              <a:spcAft>
                <a:spcPts val="0"/>
              </a:spcAft>
              <a:buClr>
                <a:schemeClr val="dk1"/>
              </a:buClr>
              <a:buSzPts val="3600"/>
              <a:buNone/>
              <a:defRPr sz="3600">
                <a:solidFill>
                  <a:schemeClr val="dk1"/>
                </a:solidFill>
              </a:defRPr>
            </a:lvl2pPr>
            <a:lvl3pPr lvl="2" algn="ctr">
              <a:spcBef>
                <a:spcPts val="0"/>
              </a:spcBef>
              <a:spcAft>
                <a:spcPts val="0"/>
              </a:spcAft>
              <a:buClr>
                <a:schemeClr val="dk1"/>
              </a:buClr>
              <a:buSzPts val="3600"/>
              <a:buNone/>
              <a:defRPr sz="3600">
                <a:solidFill>
                  <a:schemeClr val="dk1"/>
                </a:solidFill>
              </a:defRPr>
            </a:lvl3pPr>
            <a:lvl4pPr lvl="3" algn="ctr">
              <a:spcBef>
                <a:spcPts val="0"/>
              </a:spcBef>
              <a:spcAft>
                <a:spcPts val="0"/>
              </a:spcAft>
              <a:buClr>
                <a:schemeClr val="dk1"/>
              </a:buClr>
              <a:buSzPts val="3600"/>
              <a:buNone/>
              <a:defRPr sz="3600">
                <a:solidFill>
                  <a:schemeClr val="dk1"/>
                </a:solidFill>
              </a:defRPr>
            </a:lvl4pPr>
            <a:lvl5pPr lvl="4" algn="ctr">
              <a:spcBef>
                <a:spcPts val="0"/>
              </a:spcBef>
              <a:spcAft>
                <a:spcPts val="0"/>
              </a:spcAft>
              <a:buClr>
                <a:schemeClr val="dk1"/>
              </a:buClr>
              <a:buSzPts val="3600"/>
              <a:buNone/>
              <a:defRPr sz="3600">
                <a:solidFill>
                  <a:schemeClr val="dk1"/>
                </a:solidFill>
              </a:defRPr>
            </a:lvl5pPr>
            <a:lvl6pPr lvl="5" algn="ctr">
              <a:spcBef>
                <a:spcPts val="0"/>
              </a:spcBef>
              <a:spcAft>
                <a:spcPts val="0"/>
              </a:spcAft>
              <a:buClr>
                <a:schemeClr val="dk1"/>
              </a:buClr>
              <a:buSzPts val="3600"/>
              <a:buNone/>
              <a:defRPr sz="3600">
                <a:solidFill>
                  <a:schemeClr val="dk1"/>
                </a:solidFill>
              </a:defRPr>
            </a:lvl6pPr>
            <a:lvl7pPr lvl="6" algn="ctr">
              <a:spcBef>
                <a:spcPts val="0"/>
              </a:spcBef>
              <a:spcAft>
                <a:spcPts val="0"/>
              </a:spcAft>
              <a:buClr>
                <a:schemeClr val="dk1"/>
              </a:buClr>
              <a:buSzPts val="3600"/>
              <a:buNone/>
              <a:defRPr sz="3600">
                <a:solidFill>
                  <a:schemeClr val="dk1"/>
                </a:solidFill>
              </a:defRPr>
            </a:lvl7pPr>
            <a:lvl8pPr lvl="7" algn="ctr">
              <a:spcBef>
                <a:spcPts val="0"/>
              </a:spcBef>
              <a:spcAft>
                <a:spcPts val="0"/>
              </a:spcAft>
              <a:buClr>
                <a:schemeClr val="dk1"/>
              </a:buClr>
              <a:buSzPts val="3600"/>
              <a:buNone/>
              <a:defRPr sz="3600">
                <a:solidFill>
                  <a:schemeClr val="dk1"/>
                </a:solidFill>
              </a:defRPr>
            </a:lvl8pPr>
            <a:lvl9pPr lvl="8"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www.youtube.com/watch?v=ERSAaQrUpbc"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www.youtube.com/watch?v=ERSAaQrUpbc" TargetMode="Externa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9.jpg"/><Relationship Id="rId6"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forms.gle/uD7MxBZaor5V4FAJ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vimeo.com/106505300" TargetMode="Externa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6.png"/><Relationship Id="rId4" Type="http://schemas.openxmlformats.org/officeDocument/2006/relationships/image" Target="../media/image21.jpg"/><Relationship Id="rId5"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5.jpg"/><Relationship Id="rId4" Type="http://schemas.openxmlformats.org/officeDocument/2006/relationships/image" Target="../media/image12.jpg"/><Relationship Id="rId5" Type="http://schemas.openxmlformats.org/officeDocument/2006/relationships/image" Target="../media/image13.png"/><Relationship Id="rId6" Type="http://schemas.openxmlformats.org/officeDocument/2006/relationships/image" Target="../media/image14.jp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comments" Target="../comments/comment1.xml"/><Relationship Id="rId4" Type="http://schemas.openxmlformats.org/officeDocument/2006/relationships/hyperlink" Target="http://www.youtube.com/watch?v=ERSAaQrUpbc" TargetMode="External"/><Relationship Id="rId5"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hyperlink" Target="http://www.youtube.com/watch?v=ERSAaQrUpbc" TargetMode="Externa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3"/>
          <p:cNvSpPr txBox="1"/>
          <p:nvPr>
            <p:ph type="ctrTitle"/>
          </p:nvPr>
        </p:nvSpPr>
        <p:spPr>
          <a:xfrm>
            <a:off x="2371725" y="630225"/>
            <a:ext cx="6331500" cy="330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 170 Lab 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Understand Space</a:t>
            </a:r>
            <a:endParaRPr/>
          </a:p>
        </p:txBody>
      </p:sp>
      <p:sp>
        <p:nvSpPr>
          <p:cNvPr id="73" name="Google Shape;73;p13"/>
          <p:cNvSpPr txBox="1"/>
          <p:nvPr/>
        </p:nvSpPr>
        <p:spPr>
          <a:xfrm>
            <a:off x="1095550" y="3611600"/>
            <a:ext cx="7798800" cy="116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Raleway"/>
                <a:ea typeface="Raleway"/>
                <a:cs typeface="Raleway"/>
                <a:sym typeface="Raleway"/>
              </a:rPr>
              <a:t>Sit with your team! Come to the front to look at the team roster</a:t>
            </a:r>
            <a:endParaRPr b="1" sz="1800">
              <a:solidFill>
                <a:srgbClr val="FFFFFF"/>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22"/>
          <p:cNvSpPr txBox="1"/>
          <p:nvPr/>
        </p:nvSpPr>
        <p:spPr>
          <a:xfrm>
            <a:off x="446525" y="532375"/>
            <a:ext cx="56244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Now share your lists with each other</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rPr b="1" lang="en" sz="2400">
                <a:solidFill>
                  <a:schemeClr val="lt1"/>
                </a:solidFill>
                <a:latin typeface="Raleway"/>
                <a:ea typeface="Raleway"/>
                <a:cs typeface="Raleway"/>
                <a:sym typeface="Raleway"/>
              </a:rPr>
              <a:t>“Mash-up” objects from each list to create a new product. Make it fun and give it a name!  </a:t>
            </a:r>
            <a:endParaRPr b="1"/>
          </a:p>
        </p:txBody>
      </p:sp>
      <p:pic>
        <p:nvPicPr>
          <p:cNvPr descr="4K resolution countdown animation. Beeps at the start/end." id="129" name="Google Shape;129;p22" title="2 Minute Countdown Timer">
            <a:hlinkClick r:id="rId3"/>
          </p:cNvPr>
          <p:cNvPicPr preferRelativeResize="0"/>
          <p:nvPr/>
        </p:nvPicPr>
        <p:blipFill>
          <a:blip r:embed="rId4">
            <a:alphaModFix/>
          </a:blip>
          <a:stretch>
            <a:fillRect/>
          </a:stretch>
        </p:blipFill>
        <p:spPr>
          <a:xfrm>
            <a:off x="7152875" y="3702400"/>
            <a:ext cx="1729750" cy="1297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23"/>
          <p:cNvSpPr txBox="1"/>
          <p:nvPr/>
        </p:nvSpPr>
        <p:spPr>
          <a:xfrm>
            <a:off x="446525" y="532375"/>
            <a:ext cx="5624400" cy="11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Find another team nearby and share your favorite mash-up with them!</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rPr b="1" lang="en" sz="2400">
                <a:solidFill>
                  <a:schemeClr val="lt1"/>
                </a:solidFill>
                <a:latin typeface="Raleway"/>
                <a:ea typeface="Raleway"/>
                <a:cs typeface="Raleway"/>
                <a:sym typeface="Raleway"/>
              </a:rPr>
              <a:t>What’s the best or funniest or wackiest mash-up that you heard?</a:t>
            </a:r>
            <a:endParaRPr b="1" sz="2400">
              <a:solidFill>
                <a:schemeClr val="lt1"/>
              </a:solidFill>
              <a:latin typeface="Raleway"/>
              <a:ea typeface="Raleway"/>
              <a:cs typeface="Raleway"/>
              <a:sym typeface="Raleway"/>
            </a:endParaRPr>
          </a:p>
        </p:txBody>
      </p:sp>
      <p:pic>
        <p:nvPicPr>
          <p:cNvPr descr="4K resolution countdown animation. Beeps at the start/end." id="135" name="Google Shape;135;p23" title="2 Minute Countdown Timer">
            <a:hlinkClick r:id="rId3"/>
          </p:cNvPr>
          <p:cNvPicPr preferRelativeResize="0"/>
          <p:nvPr/>
        </p:nvPicPr>
        <p:blipFill>
          <a:blip r:embed="rId4">
            <a:alphaModFix/>
          </a:blip>
          <a:stretch>
            <a:fillRect/>
          </a:stretch>
        </p:blipFill>
        <p:spPr>
          <a:xfrm>
            <a:off x="7152875" y="3702400"/>
            <a:ext cx="1729750" cy="1297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Class Project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 Project</a:t>
            </a:r>
            <a:endParaRPr/>
          </a:p>
        </p:txBody>
      </p:sp>
      <p:sp>
        <p:nvSpPr>
          <p:cNvPr id="146" name="Google Shape;146;p25"/>
          <p:cNvSpPr txBox="1"/>
          <p:nvPr>
            <p:ph idx="1" type="body"/>
          </p:nvPr>
        </p:nvSpPr>
        <p:spPr>
          <a:xfrm>
            <a:off x="2400250" y="1439950"/>
            <a:ext cx="6321600" cy="2738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Design a </a:t>
            </a:r>
            <a:r>
              <a:rPr b="1" lang="en"/>
              <a:t>mechanical or electro-mechanical product</a:t>
            </a:r>
            <a:r>
              <a:rPr lang="en"/>
              <a:t> to address unmet needs related to </a:t>
            </a:r>
            <a:r>
              <a:rPr b="1" lang="en"/>
              <a:t>food on campus</a:t>
            </a:r>
            <a:endParaRPr b="1"/>
          </a:p>
          <a:p>
            <a:pPr indent="0" lvl="0" marL="0" rtl="0" algn="ctr">
              <a:spcBef>
                <a:spcPts val="0"/>
              </a:spcBef>
              <a:spcAft>
                <a:spcPts val="0"/>
              </a:spcAft>
              <a:buNone/>
            </a:pPr>
            <a:r>
              <a:t/>
            </a:r>
            <a:endParaRPr b="1"/>
          </a:p>
          <a:p>
            <a:pPr indent="0" lvl="0" marL="0" rtl="0" algn="ctr">
              <a:spcBef>
                <a:spcPts val="0"/>
              </a:spcBef>
              <a:spcAft>
                <a:spcPts val="0"/>
              </a:spcAft>
              <a:buNone/>
            </a:pPr>
            <a:r>
              <a:rPr b="1" lang="en"/>
              <a:t>What</a:t>
            </a:r>
            <a:endParaRPr b="1"/>
          </a:p>
          <a:p>
            <a:pPr indent="0" lvl="0" marL="0" rtl="0" algn="ctr">
              <a:spcBef>
                <a:spcPts val="0"/>
              </a:spcBef>
              <a:spcAft>
                <a:spcPts val="0"/>
              </a:spcAft>
              <a:buNone/>
            </a:pPr>
            <a:r>
              <a:rPr b="1" lang="en"/>
              <a:t>For whom</a:t>
            </a:r>
            <a:endParaRPr b="1"/>
          </a:p>
          <a:p>
            <a:pPr indent="0" lvl="0" marL="0" rtl="0" algn="ctr">
              <a:spcBef>
                <a:spcPts val="0"/>
              </a:spcBef>
              <a:spcAft>
                <a:spcPts val="0"/>
              </a:spcAft>
              <a:buNone/>
            </a:pPr>
            <a:r>
              <a:rPr b="1" lang="en"/>
              <a:t>Context</a:t>
            </a:r>
            <a:endParaRPr b="1"/>
          </a:p>
          <a:p>
            <a:pPr indent="0" lvl="0" marL="0" rtl="0" algn="ctr">
              <a:spcBef>
                <a:spcPts val="0"/>
              </a:spcBef>
              <a:spcAft>
                <a:spcPts val="0"/>
              </a:spcAft>
              <a:buNone/>
            </a:pPr>
            <a:r>
              <a:rPr b="1" lang="en"/>
              <a:t>Goals</a:t>
            </a:r>
            <a:endParaRPr b="1"/>
          </a:p>
          <a:p>
            <a:pPr indent="0" lvl="0" marL="0" rtl="0" algn="ctr">
              <a:spcBef>
                <a:spcPts val="0"/>
              </a:spcBef>
              <a:spcAft>
                <a:spcPts val="0"/>
              </a:spcAft>
              <a:buNone/>
            </a:pPr>
            <a:r>
              <a:rPr b="1" lang="en"/>
              <a:t>Assumptions</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pic>
        <p:nvPicPr>
          <p:cNvPr id="151" name="Google Shape;151;p26"/>
          <p:cNvPicPr preferRelativeResize="0"/>
          <p:nvPr/>
        </p:nvPicPr>
        <p:blipFill>
          <a:blip r:embed="rId3">
            <a:alphaModFix/>
          </a:blip>
          <a:stretch>
            <a:fillRect/>
          </a:stretch>
        </p:blipFill>
        <p:spPr>
          <a:xfrm>
            <a:off x="2186063" y="152400"/>
            <a:ext cx="4771867"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Arc of an Interview</a:t>
            </a:r>
            <a:endParaRPr/>
          </a:p>
        </p:txBody>
      </p:sp>
      <p:pic>
        <p:nvPicPr>
          <p:cNvPr id="157" name="Google Shape;157;p27"/>
          <p:cNvPicPr preferRelativeResize="0"/>
          <p:nvPr/>
        </p:nvPicPr>
        <p:blipFill>
          <a:blip r:embed="rId3">
            <a:alphaModFix/>
          </a:blip>
          <a:stretch>
            <a:fillRect/>
          </a:stretch>
        </p:blipFill>
        <p:spPr>
          <a:xfrm>
            <a:off x="2400249" y="1142700"/>
            <a:ext cx="6618500" cy="3415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the Interview</a:t>
            </a:r>
            <a:endParaRPr/>
          </a:p>
        </p:txBody>
      </p:sp>
      <p:sp>
        <p:nvSpPr>
          <p:cNvPr id="163" name="Google Shape;163;p2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Identify who you want to interview</a:t>
            </a:r>
            <a:endParaRPr/>
          </a:p>
          <a:p>
            <a:pPr indent="-342900" lvl="1" marL="914400" rtl="0" algn="l">
              <a:lnSpc>
                <a:spcPct val="150000"/>
              </a:lnSpc>
              <a:spcBef>
                <a:spcPts val="0"/>
              </a:spcBef>
              <a:spcAft>
                <a:spcPts val="0"/>
              </a:spcAft>
              <a:buSzPts val="1800"/>
              <a:buChar char="○"/>
            </a:pPr>
            <a:r>
              <a:rPr lang="en" sz="1800"/>
              <a:t>Extreme users</a:t>
            </a:r>
            <a:endParaRPr sz="1800"/>
          </a:p>
          <a:p>
            <a:pPr indent="-342900" lvl="1" marL="914400" rtl="0" algn="l">
              <a:lnSpc>
                <a:spcPct val="150000"/>
              </a:lnSpc>
              <a:spcBef>
                <a:spcPts val="0"/>
              </a:spcBef>
              <a:spcAft>
                <a:spcPts val="0"/>
              </a:spcAft>
              <a:buSzPts val="1800"/>
              <a:buChar char="○"/>
            </a:pPr>
            <a:r>
              <a:rPr lang="en" sz="1800"/>
              <a:t>Seek many, varied perspectives</a:t>
            </a:r>
            <a:endParaRPr sz="1800"/>
          </a:p>
          <a:p>
            <a:pPr indent="-342900" lvl="0" marL="457200" rtl="0" algn="l">
              <a:lnSpc>
                <a:spcPct val="150000"/>
              </a:lnSpc>
              <a:spcBef>
                <a:spcPts val="0"/>
              </a:spcBef>
              <a:spcAft>
                <a:spcPts val="0"/>
              </a:spcAft>
              <a:buSzPts val="1800"/>
              <a:buChar char="●"/>
            </a:pPr>
            <a:r>
              <a:rPr lang="en"/>
              <a:t>Prepare open ended, neutral questions</a:t>
            </a:r>
            <a:endParaRPr/>
          </a:p>
          <a:p>
            <a:pPr indent="-342900" lvl="1" marL="914400" rtl="0" algn="l">
              <a:lnSpc>
                <a:spcPct val="150000"/>
              </a:lnSpc>
              <a:spcBef>
                <a:spcPts val="0"/>
              </a:spcBef>
              <a:spcAft>
                <a:spcPts val="0"/>
              </a:spcAft>
              <a:buSzPts val="1800"/>
              <a:buChar char="○"/>
            </a:pPr>
            <a:r>
              <a:rPr lang="en" sz="1800"/>
              <a:t>Seek out stories</a:t>
            </a:r>
            <a:endParaRPr sz="1800"/>
          </a:p>
          <a:p>
            <a:pPr indent="0" lvl="0" marL="457200" marR="0" rtl="0" algn="l">
              <a:lnSpc>
                <a:spcPct val="115000"/>
              </a:lnSpc>
              <a:spcBef>
                <a:spcPts val="1600"/>
              </a:spcBef>
              <a:spcAft>
                <a:spcPts val="0"/>
              </a:spcAft>
              <a:buNone/>
            </a:pPr>
            <a:r>
              <a:t/>
            </a:r>
            <a:endParaRPr sz="1400"/>
          </a:p>
          <a:p>
            <a:pPr indent="0" lvl="0" marL="457200" marR="0" rtl="0" algn="l">
              <a:lnSpc>
                <a:spcPct val="115000"/>
              </a:lnSpc>
              <a:spcBef>
                <a:spcPts val="1600"/>
              </a:spcBef>
              <a:spcAft>
                <a:spcPts val="1600"/>
              </a:spcAft>
              <a:buNone/>
            </a:pPr>
            <a:r>
              <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“Extreme” Users</a:t>
            </a:r>
            <a:endParaRPr/>
          </a:p>
        </p:txBody>
      </p:sp>
      <p:pic>
        <p:nvPicPr>
          <p:cNvPr id="169" name="Google Shape;169;p29"/>
          <p:cNvPicPr preferRelativeResize="0"/>
          <p:nvPr/>
        </p:nvPicPr>
        <p:blipFill>
          <a:blip r:embed="rId3">
            <a:alphaModFix/>
          </a:blip>
          <a:stretch>
            <a:fillRect/>
          </a:stretch>
        </p:blipFill>
        <p:spPr>
          <a:xfrm>
            <a:off x="2400250" y="1211350"/>
            <a:ext cx="5179776" cy="33459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3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Extreme Users</a:t>
            </a:r>
            <a:endParaRPr/>
          </a:p>
        </p:txBody>
      </p:sp>
      <p:pic>
        <p:nvPicPr>
          <p:cNvPr id="175" name="Google Shape;175;p30"/>
          <p:cNvPicPr preferRelativeResize="0"/>
          <p:nvPr/>
        </p:nvPicPr>
        <p:blipFill>
          <a:blip r:embed="rId3">
            <a:alphaModFix/>
          </a:blip>
          <a:stretch>
            <a:fillRect/>
          </a:stretch>
        </p:blipFill>
        <p:spPr>
          <a:xfrm>
            <a:off x="737775" y="1347475"/>
            <a:ext cx="2286000" cy="1285571"/>
          </a:xfrm>
          <a:prstGeom prst="rect">
            <a:avLst/>
          </a:prstGeom>
          <a:noFill/>
          <a:ln>
            <a:noFill/>
          </a:ln>
        </p:spPr>
      </p:pic>
      <p:pic>
        <p:nvPicPr>
          <p:cNvPr id="176" name="Google Shape;176;p30"/>
          <p:cNvPicPr preferRelativeResize="0"/>
          <p:nvPr/>
        </p:nvPicPr>
        <p:blipFill rotWithShape="1">
          <a:blip r:embed="rId4">
            <a:alphaModFix/>
          </a:blip>
          <a:srcRect b="0" l="8318" r="7908" t="0"/>
          <a:stretch/>
        </p:blipFill>
        <p:spPr>
          <a:xfrm>
            <a:off x="6608625" y="1171491"/>
            <a:ext cx="1946976" cy="1470359"/>
          </a:xfrm>
          <a:prstGeom prst="rect">
            <a:avLst/>
          </a:prstGeom>
          <a:noFill/>
          <a:ln>
            <a:noFill/>
          </a:ln>
        </p:spPr>
      </p:pic>
      <p:pic>
        <p:nvPicPr>
          <p:cNvPr id="177" name="Google Shape;177;p30"/>
          <p:cNvPicPr preferRelativeResize="0"/>
          <p:nvPr/>
        </p:nvPicPr>
        <p:blipFill>
          <a:blip r:embed="rId5">
            <a:alphaModFix/>
          </a:blip>
          <a:stretch>
            <a:fillRect/>
          </a:stretch>
        </p:blipFill>
        <p:spPr>
          <a:xfrm>
            <a:off x="737775" y="2769175"/>
            <a:ext cx="2286000" cy="1714500"/>
          </a:xfrm>
          <a:prstGeom prst="rect">
            <a:avLst/>
          </a:prstGeom>
          <a:noFill/>
          <a:ln>
            <a:noFill/>
          </a:ln>
        </p:spPr>
      </p:pic>
      <p:sp>
        <p:nvSpPr>
          <p:cNvPr id="178" name="Google Shape;178;p30"/>
          <p:cNvSpPr txBox="1"/>
          <p:nvPr/>
        </p:nvSpPr>
        <p:spPr>
          <a:xfrm>
            <a:off x="2098975" y="4260275"/>
            <a:ext cx="924900" cy="2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FFFFFF"/>
                </a:solidFill>
                <a:latin typeface="Lato"/>
                <a:ea typeface="Lato"/>
                <a:cs typeface="Lato"/>
                <a:sym typeface="Lato"/>
              </a:rPr>
              <a:t>Denizen8 | flickr</a:t>
            </a:r>
            <a:endParaRPr sz="800">
              <a:solidFill>
                <a:srgbClr val="FFFFFF"/>
              </a:solidFill>
              <a:latin typeface="Lato"/>
              <a:ea typeface="Lato"/>
              <a:cs typeface="Lato"/>
              <a:sym typeface="Lato"/>
            </a:endParaRPr>
          </a:p>
        </p:txBody>
      </p:sp>
      <p:cxnSp>
        <p:nvCxnSpPr>
          <p:cNvPr id="179" name="Google Shape;179;p30"/>
          <p:cNvCxnSpPr/>
          <p:nvPr/>
        </p:nvCxnSpPr>
        <p:spPr>
          <a:xfrm flipH="1" rot="10800000">
            <a:off x="3273125" y="1901425"/>
            <a:ext cx="2795100" cy="10500"/>
          </a:xfrm>
          <a:prstGeom prst="straightConnector1">
            <a:avLst/>
          </a:prstGeom>
          <a:noFill/>
          <a:ln cap="flat" cmpd="sng" w="9525">
            <a:solidFill>
              <a:schemeClr val="dk2"/>
            </a:solidFill>
            <a:prstDash val="solid"/>
            <a:round/>
            <a:headEnd len="med" w="med" type="triangle"/>
            <a:tailEnd len="med" w="med" type="triangle"/>
          </a:ln>
        </p:spPr>
      </p:cxnSp>
      <p:pic>
        <p:nvPicPr>
          <p:cNvPr id="180" name="Google Shape;180;p30"/>
          <p:cNvPicPr preferRelativeResize="0"/>
          <p:nvPr/>
        </p:nvPicPr>
        <p:blipFill rotWithShape="1">
          <a:blip r:embed="rId6">
            <a:alphaModFix/>
          </a:blip>
          <a:srcRect b="0" l="0" r="5544" t="0"/>
          <a:stretch/>
        </p:blipFill>
        <p:spPr>
          <a:xfrm>
            <a:off x="6556625" y="2769175"/>
            <a:ext cx="2331500" cy="1538769"/>
          </a:xfrm>
          <a:prstGeom prst="rect">
            <a:avLst/>
          </a:prstGeom>
          <a:noFill/>
          <a:ln>
            <a:noFill/>
          </a:ln>
        </p:spPr>
      </p:pic>
      <p:cxnSp>
        <p:nvCxnSpPr>
          <p:cNvPr id="181" name="Google Shape;181;p30"/>
          <p:cNvCxnSpPr/>
          <p:nvPr/>
        </p:nvCxnSpPr>
        <p:spPr>
          <a:xfrm flipH="1" rot="10800000">
            <a:off x="3392650" y="3621175"/>
            <a:ext cx="2795100" cy="10500"/>
          </a:xfrm>
          <a:prstGeom prst="straightConnector1">
            <a:avLst/>
          </a:prstGeom>
          <a:noFill/>
          <a:ln cap="flat" cmpd="sng" w="9525">
            <a:solidFill>
              <a:schemeClr val="dk2"/>
            </a:solidFill>
            <a:prstDash val="solid"/>
            <a:round/>
            <a:headEnd len="med" w="med" type="triangle"/>
            <a:tailEnd len="med" w="med" type="triangl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1"/>
          <p:cNvSpPr txBox="1"/>
          <p:nvPr>
            <p:ph idx="1" type="body"/>
          </p:nvPr>
        </p:nvSpPr>
        <p:spPr>
          <a:xfrm>
            <a:off x="5237024" y="1595775"/>
            <a:ext cx="34947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Where can you go to have an inspiring experience related to your challenge? </a:t>
            </a:r>
            <a:endParaRPr/>
          </a:p>
          <a:p>
            <a:pPr indent="-342900" lvl="0" marL="457200" rtl="0" algn="l">
              <a:spcBef>
                <a:spcPts val="0"/>
              </a:spcBef>
              <a:spcAft>
                <a:spcPts val="0"/>
              </a:spcAft>
              <a:buSzPts val="1800"/>
              <a:buChar char="●"/>
            </a:pPr>
            <a:r>
              <a:rPr lang="en"/>
              <a:t>What are analogous settings or extreme experiences where you might witness similar or relevant behaviors and activities in a different context?</a:t>
            </a:r>
            <a:endParaRPr/>
          </a:p>
        </p:txBody>
      </p:sp>
      <p:sp>
        <p:nvSpPr>
          <p:cNvPr id="187" name="Google Shape;187;p3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Analogous Experiences</a:t>
            </a:r>
            <a:endParaRPr/>
          </a:p>
        </p:txBody>
      </p:sp>
      <p:pic>
        <p:nvPicPr>
          <p:cNvPr id="188" name="Google Shape;188;p31"/>
          <p:cNvPicPr preferRelativeResize="0"/>
          <p:nvPr/>
        </p:nvPicPr>
        <p:blipFill>
          <a:blip r:embed="rId3">
            <a:alphaModFix/>
          </a:blip>
          <a:stretch>
            <a:fillRect/>
          </a:stretch>
        </p:blipFill>
        <p:spPr>
          <a:xfrm>
            <a:off x="2400250" y="1356513"/>
            <a:ext cx="2860149" cy="1539225"/>
          </a:xfrm>
          <a:prstGeom prst="rect">
            <a:avLst/>
          </a:prstGeom>
          <a:noFill/>
          <a:ln>
            <a:noFill/>
          </a:ln>
        </p:spPr>
      </p:pic>
      <p:pic>
        <p:nvPicPr>
          <p:cNvPr id="189" name="Google Shape;189;p31"/>
          <p:cNvPicPr preferRelativeResize="0"/>
          <p:nvPr/>
        </p:nvPicPr>
        <p:blipFill>
          <a:blip r:embed="rId4">
            <a:alphaModFix/>
          </a:blip>
          <a:stretch>
            <a:fillRect/>
          </a:stretch>
        </p:blipFill>
        <p:spPr>
          <a:xfrm>
            <a:off x="2400250" y="3040900"/>
            <a:ext cx="2860150" cy="155726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sp>
        <p:nvSpPr>
          <p:cNvPr id="78" name="Google Shape;78;p1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Learning Objectives</a:t>
            </a:r>
            <a:endParaRPr/>
          </a:p>
        </p:txBody>
      </p:sp>
      <p:sp>
        <p:nvSpPr>
          <p:cNvPr id="79" name="Google Shape;79;p1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After this lab you should be able to...</a:t>
            </a:r>
            <a:endParaRPr/>
          </a:p>
          <a:p>
            <a:pPr indent="-342900" lvl="0" marL="457200" rtl="0" algn="l">
              <a:spcBef>
                <a:spcPts val="1600"/>
              </a:spcBef>
              <a:spcAft>
                <a:spcPts val="0"/>
              </a:spcAft>
              <a:buSzPts val="1800"/>
              <a:buAutoNum type="arabicPeriod"/>
            </a:pPr>
            <a:r>
              <a:rPr lang="en"/>
              <a:t>Identify unmet needs</a:t>
            </a:r>
            <a:endParaRPr/>
          </a:p>
          <a:p>
            <a:pPr indent="-342900" lvl="0" marL="457200" rtl="0" algn="l">
              <a:spcBef>
                <a:spcPts val="0"/>
              </a:spcBef>
              <a:spcAft>
                <a:spcPts val="0"/>
              </a:spcAft>
              <a:buSzPts val="1800"/>
              <a:buAutoNum type="arabicPeriod"/>
            </a:pPr>
            <a:r>
              <a:rPr lang="en"/>
              <a:t>Employ techniques for empathetic interviewing</a:t>
            </a:r>
            <a:endParaRPr/>
          </a:p>
          <a:p>
            <a:pPr indent="-342900" lvl="0" marL="457200" rtl="0" algn="l">
              <a:spcBef>
                <a:spcPts val="0"/>
              </a:spcBef>
              <a:spcAft>
                <a:spcPts val="0"/>
              </a:spcAft>
              <a:buSzPts val="1800"/>
              <a:buAutoNum type="arabicPeriod"/>
            </a:pPr>
            <a:r>
              <a:rPr lang="en"/>
              <a:t>Differentiate between a needs-oriented approach and a solution-oriented approach</a:t>
            </a:r>
            <a:endParaRPr/>
          </a:p>
          <a:p>
            <a:pPr indent="0" lvl="0" marL="457200" rtl="0" algn="l">
              <a:spcBef>
                <a:spcPts val="1600"/>
              </a:spcBef>
              <a:spcAft>
                <a:spcPts val="0"/>
              </a:spcAft>
              <a:buNone/>
            </a:pPr>
            <a:r>
              <a:t/>
            </a:r>
            <a:endParaRPr/>
          </a:p>
          <a:p>
            <a:pPr indent="0" lvl="0" marL="45720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2"/>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the Interview</a:t>
            </a:r>
            <a:endParaRPr/>
          </a:p>
        </p:txBody>
      </p:sp>
      <p:sp>
        <p:nvSpPr>
          <p:cNvPr id="195" name="Google Shape;195;p32"/>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Identify who you want to interview</a:t>
            </a:r>
            <a:endParaRPr sz="1400"/>
          </a:p>
          <a:p>
            <a:pPr indent="-317500" lvl="1" marL="914400" rtl="0" algn="l">
              <a:spcBef>
                <a:spcPts val="0"/>
              </a:spcBef>
              <a:spcAft>
                <a:spcPts val="0"/>
              </a:spcAft>
              <a:buSzPts val="1400"/>
              <a:buChar char="○"/>
            </a:pPr>
            <a:r>
              <a:rPr lang="en"/>
              <a:t>Extreme users</a:t>
            </a:r>
            <a:endParaRPr/>
          </a:p>
          <a:p>
            <a:pPr indent="-317500" lvl="1" marL="914400" rtl="0" algn="l">
              <a:spcBef>
                <a:spcPts val="0"/>
              </a:spcBef>
              <a:spcAft>
                <a:spcPts val="0"/>
              </a:spcAft>
              <a:buSzPts val="1400"/>
              <a:buChar char="○"/>
            </a:pPr>
            <a:r>
              <a:rPr lang="en"/>
              <a:t>Seek many, varied perspectives</a:t>
            </a:r>
            <a:endParaRPr/>
          </a:p>
          <a:p>
            <a:pPr indent="-317500" lvl="0" marL="457200" rtl="0" algn="l">
              <a:spcBef>
                <a:spcPts val="0"/>
              </a:spcBef>
              <a:spcAft>
                <a:spcPts val="0"/>
              </a:spcAft>
              <a:buSzPts val="1400"/>
              <a:buChar char="●"/>
            </a:pPr>
            <a:r>
              <a:rPr lang="en" sz="1400"/>
              <a:t>Prepare open ended, neutral questions</a:t>
            </a:r>
            <a:endParaRPr sz="1400"/>
          </a:p>
          <a:p>
            <a:pPr indent="-317500" lvl="1" marL="914400" rtl="0" algn="l">
              <a:spcBef>
                <a:spcPts val="0"/>
              </a:spcBef>
              <a:spcAft>
                <a:spcPts val="0"/>
              </a:spcAft>
              <a:buSzPts val="1400"/>
              <a:buChar char="○"/>
            </a:pPr>
            <a:r>
              <a:rPr lang="en"/>
              <a:t>Seek out stories</a:t>
            </a:r>
            <a:endParaRPr/>
          </a:p>
          <a:p>
            <a:pPr indent="-317500" lvl="0" marL="457200" rtl="0" algn="l">
              <a:spcBef>
                <a:spcPts val="0"/>
              </a:spcBef>
              <a:spcAft>
                <a:spcPts val="0"/>
              </a:spcAft>
              <a:buSzPts val="1400"/>
              <a:buChar char="●"/>
            </a:pPr>
            <a:r>
              <a:rPr lang="en" sz="1400"/>
              <a:t>Decide roles during interview</a:t>
            </a:r>
            <a:endParaRPr sz="1400"/>
          </a:p>
          <a:p>
            <a:pPr indent="-317500" lvl="1" marL="914400" rtl="0" algn="l">
              <a:spcBef>
                <a:spcPts val="0"/>
              </a:spcBef>
              <a:spcAft>
                <a:spcPts val="0"/>
              </a:spcAft>
              <a:buSzPts val="1400"/>
              <a:buChar char="○"/>
            </a:pPr>
            <a:r>
              <a:rPr lang="en"/>
              <a:t>Interviewer</a:t>
            </a:r>
            <a:endParaRPr/>
          </a:p>
          <a:p>
            <a:pPr indent="-317500" lvl="1" marL="914400" rtl="0" algn="l">
              <a:spcBef>
                <a:spcPts val="0"/>
              </a:spcBef>
              <a:spcAft>
                <a:spcPts val="0"/>
              </a:spcAft>
              <a:buSzPts val="1400"/>
              <a:buChar char="○"/>
            </a:pPr>
            <a:r>
              <a:rPr lang="en"/>
              <a:t>Note-taker</a:t>
            </a:r>
            <a:endParaRPr/>
          </a:p>
          <a:p>
            <a:pPr indent="-317500" lvl="1" marL="914400" rtl="0" algn="l">
              <a:spcBef>
                <a:spcPts val="0"/>
              </a:spcBef>
              <a:spcAft>
                <a:spcPts val="0"/>
              </a:spcAft>
              <a:buSzPts val="1400"/>
              <a:buChar char="○"/>
            </a:pPr>
            <a:r>
              <a:rPr lang="en"/>
              <a:t>Photographer</a:t>
            </a:r>
            <a:endParaRPr/>
          </a:p>
          <a:p>
            <a:pPr indent="-317500" lvl="0" marL="457200" rtl="0" algn="l">
              <a:spcBef>
                <a:spcPts val="0"/>
              </a:spcBef>
              <a:spcAft>
                <a:spcPts val="0"/>
              </a:spcAft>
              <a:buSzPts val="1400"/>
              <a:buChar char="●"/>
            </a:pPr>
            <a:r>
              <a:rPr lang="en" sz="1400"/>
              <a:t>Consider what kind of information you want to capture and how</a:t>
            </a:r>
            <a:endParaRPr sz="1400"/>
          </a:p>
          <a:p>
            <a:pPr indent="-317500" lvl="1" marL="914400" rtl="0" algn="l">
              <a:spcBef>
                <a:spcPts val="0"/>
              </a:spcBef>
              <a:spcAft>
                <a:spcPts val="0"/>
              </a:spcAft>
              <a:buSzPts val="1400"/>
              <a:buChar char="○"/>
            </a:pPr>
            <a:r>
              <a:rPr lang="en"/>
              <a:t>Sketching, bullet notes, photos, audio recording</a:t>
            </a:r>
            <a:endParaRPr/>
          </a:p>
          <a:p>
            <a:pPr indent="0" lvl="0" marL="457200" marR="0" rtl="0" algn="l">
              <a:lnSpc>
                <a:spcPct val="115000"/>
              </a:lnSpc>
              <a:spcBef>
                <a:spcPts val="1600"/>
              </a:spcBef>
              <a:spcAft>
                <a:spcPts val="1600"/>
              </a:spcAft>
              <a:buNone/>
            </a:pPr>
            <a:r>
              <a:t/>
            </a: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3"/>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Know Your Strengths</a:t>
            </a:r>
            <a:endParaRPr/>
          </a:p>
        </p:txBody>
      </p:sp>
      <p:sp>
        <p:nvSpPr>
          <p:cNvPr id="201" name="Google Shape;201;p33"/>
          <p:cNvSpPr txBox="1"/>
          <p:nvPr>
            <p:ph idx="1" type="body"/>
          </p:nvPr>
        </p:nvSpPr>
        <p:spPr>
          <a:xfrm>
            <a:off x="2410112" y="1443376"/>
            <a:ext cx="6321600" cy="3002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How do you build rapport?</a:t>
            </a:r>
            <a:endParaRPr sz="1400"/>
          </a:p>
          <a:p>
            <a:pPr indent="-317500" lvl="1" marL="914400" rtl="0" algn="l">
              <a:spcBef>
                <a:spcPts val="0"/>
              </a:spcBef>
              <a:spcAft>
                <a:spcPts val="0"/>
              </a:spcAft>
              <a:buSzPts val="1400"/>
              <a:buChar char="○"/>
            </a:pPr>
            <a:r>
              <a:rPr lang="en"/>
              <a:t>Funny? Quiet? Relatable? Inquisitive? </a:t>
            </a:r>
            <a:endParaRPr/>
          </a:p>
          <a:p>
            <a:pPr indent="-317500" lvl="0" marL="457200" rtl="0" algn="l">
              <a:spcBef>
                <a:spcPts val="0"/>
              </a:spcBef>
              <a:spcAft>
                <a:spcPts val="0"/>
              </a:spcAft>
              <a:buSzPts val="1400"/>
              <a:buChar char="●"/>
            </a:pPr>
            <a:r>
              <a:rPr lang="en" sz="1400"/>
              <a:t>If you need more prep before interviews take that time!</a:t>
            </a:r>
            <a:endParaRPr sz="1400"/>
          </a:p>
          <a:p>
            <a:pPr indent="-317500" lvl="1" marL="914400" rtl="0" algn="l">
              <a:spcBef>
                <a:spcPts val="0"/>
              </a:spcBef>
              <a:spcAft>
                <a:spcPts val="0"/>
              </a:spcAft>
              <a:buSzPts val="1400"/>
              <a:buChar char="○"/>
            </a:pPr>
            <a:r>
              <a:rPr lang="en"/>
              <a:t>You don’t have to wing it to be successful</a:t>
            </a:r>
            <a:endParaRPr/>
          </a:p>
          <a:p>
            <a:pPr indent="-317500" lvl="1" marL="914400" rtl="0" algn="l">
              <a:spcBef>
                <a:spcPts val="0"/>
              </a:spcBef>
              <a:spcAft>
                <a:spcPts val="0"/>
              </a:spcAft>
              <a:buSzPts val="1400"/>
              <a:buChar char="○"/>
            </a:pPr>
            <a:r>
              <a:rPr lang="en"/>
              <a:t>If you think you don’t, you still probably do</a:t>
            </a:r>
            <a:endParaRPr/>
          </a:p>
          <a:p>
            <a:pPr indent="-317500" lvl="0" marL="457200" rtl="0" algn="l">
              <a:spcBef>
                <a:spcPts val="0"/>
              </a:spcBef>
              <a:spcAft>
                <a:spcPts val="0"/>
              </a:spcAft>
              <a:buSzPts val="1400"/>
              <a:buChar char="●"/>
            </a:pPr>
            <a:r>
              <a:rPr lang="en" sz="1400"/>
              <a:t>Different people have different perspectives. That’s what makes teams strong.</a:t>
            </a:r>
            <a:endParaRPr sz="1400"/>
          </a:p>
          <a:p>
            <a:pPr indent="0" lvl="0" marL="0" rtl="0" algn="l">
              <a:spcBef>
                <a:spcPts val="1600"/>
              </a:spcBef>
              <a:spcAft>
                <a:spcPts val="0"/>
              </a:spcAft>
              <a:buNone/>
            </a:pPr>
            <a:r>
              <a:t/>
            </a:r>
            <a:endParaRPr sz="1400"/>
          </a:p>
          <a:p>
            <a:pPr indent="0" lvl="0" marL="0" rtl="0" algn="l">
              <a:spcBef>
                <a:spcPts val="1600"/>
              </a:spcBef>
              <a:spcAft>
                <a:spcPts val="1600"/>
              </a:spcAft>
              <a:buNone/>
            </a:pPr>
            <a:r>
              <a:rPr lang="en" sz="1400"/>
              <a:t>Need extra help? Contact Alex: apagano2@illinois.edu</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During the Interview</a:t>
            </a:r>
            <a:endParaRPr/>
          </a:p>
        </p:txBody>
      </p:sp>
      <p:sp>
        <p:nvSpPr>
          <p:cNvPr id="207" name="Google Shape;207;p34"/>
          <p:cNvSpPr txBox="1"/>
          <p:nvPr>
            <p:ph idx="1" type="body"/>
          </p:nvPr>
        </p:nvSpPr>
        <p:spPr>
          <a:xfrm>
            <a:off x="4883550" y="1135150"/>
            <a:ext cx="3838200" cy="33540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Build Rapport</a:t>
            </a:r>
            <a:endParaRPr sz="1400"/>
          </a:p>
          <a:p>
            <a:pPr indent="-317500" lvl="1" marL="914400" rtl="0" algn="l">
              <a:spcBef>
                <a:spcPts val="0"/>
              </a:spcBef>
              <a:spcAft>
                <a:spcPts val="0"/>
              </a:spcAft>
              <a:buSzPts val="1400"/>
              <a:buChar char="○"/>
            </a:pPr>
            <a:r>
              <a:rPr lang="en"/>
              <a:t>Be human</a:t>
            </a:r>
            <a:endParaRPr/>
          </a:p>
          <a:p>
            <a:pPr indent="-317500" lvl="0" marL="457200" rtl="0" algn="l">
              <a:spcBef>
                <a:spcPts val="0"/>
              </a:spcBef>
              <a:spcAft>
                <a:spcPts val="0"/>
              </a:spcAft>
              <a:buSzPts val="1400"/>
              <a:buChar char="●"/>
            </a:pPr>
            <a:r>
              <a:rPr lang="en" sz="1400"/>
              <a:t>Talk about feelings</a:t>
            </a:r>
            <a:endParaRPr sz="1400"/>
          </a:p>
          <a:p>
            <a:pPr indent="-317500" lvl="1" marL="914400" rtl="0" algn="l">
              <a:spcBef>
                <a:spcPts val="0"/>
              </a:spcBef>
              <a:spcAft>
                <a:spcPts val="0"/>
              </a:spcAft>
              <a:buSzPts val="1400"/>
              <a:buChar char="○"/>
            </a:pPr>
            <a:r>
              <a:rPr lang="en"/>
              <a:t>“Can you tell me more about…”</a:t>
            </a:r>
            <a:endParaRPr/>
          </a:p>
          <a:p>
            <a:pPr indent="-317500" lvl="1" marL="914400" rtl="0" algn="l">
              <a:spcBef>
                <a:spcPts val="0"/>
              </a:spcBef>
              <a:spcAft>
                <a:spcPts val="0"/>
              </a:spcAft>
              <a:buSzPts val="1400"/>
              <a:buChar char="○"/>
            </a:pPr>
            <a:r>
              <a:rPr lang="en"/>
              <a:t>“Why did you choose to do that?”</a:t>
            </a:r>
            <a:endParaRPr/>
          </a:p>
          <a:p>
            <a:pPr indent="-317500" lvl="0" marL="457200" rtl="0" algn="l">
              <a:spcBef>
                <a:spcPts val="0"/>
              </a:spcBef>
              <a:spcAft>
                <a:spcPts val="0"/>
              </a:spcAft>
              <a:buSzPts val="1400"/>
              <a:buChar char="●"/>
            </a:pPr>
            <a:r>
              <a:rPr lang="en" sz="1400"/>
              <a:t>Write down exactly what they say</a:t>
            </a:r>
            <a:endParaRPr sz="1400"/>
          </a:p>
          <a:p>
            <a:pPr indent="-317500" lvl="1" marL="914400" rtl="0" algn="l">
              <a:spcBef>
                <a:spcPts val="0"/>
              </a:spcBef>
              <a:spcAft>
                <a:spcPts val="0"/>
              </a:spcAft>
              <a:buSzPts val="1400"/>
              <a:buChar char="○"/>
            </a:pPr>
            <a:r>
              <a:rPr lang="en"/>
              <a:t>Don’t assume to know what they intended</a:t>
            </a:r>
            <a:endParaRPr/>
          </a:p>
          <a:p>
            <a:pPr indent="-317500" lvl="0" marL="457200" rtl="0" algn="l">
              <a:spcBef>
                <a:spcPts val="0"/>
              </a:spcBef>
              <a:spcAft>
                <a:spcPts val="0"/>
              </a:spcAft>
              <a:buSzPts val="1400"/>
              <a:buChar char="●"/>
            </a:pPr>
            <a:r>
              <a:rPr lang="en" sz="1400"/>
              <a:t>Observe context of the setting</a:t>
            </a:r>
            <a:endParaRPr sz="1400"/>
          </a:p>
          <a:p>
            <a:pPr indent="-317500" lvl="1" marL="914400" rtl="0" algn="l">
              <a:spcBef>
                <a:spcPts val="0"/>
              </a:spcBef>
              <a:spcAft>
                <a:spcPts val="0"/>
              </a:spcAft>
              <a:buSzPts val="1400"/>
              <a:buChar char="○"/>
            </a:pPr>
            <a:r>
              <a:rPr lang="en"/>
              <a:t>What does their room look like? What does this mean?</a:t>
            </a:r>
            <a:endParaRPr/>
          </a:p>
          <a:p>
            <a:pPr indent="-317500" lvl="0" marL="457200" rtl="0" algn="l">
              <a:spcBef>
                <a:spcPts val="0"/>
              </a:spcBef>
              <a:spcAft>
                <a:spcPts val="0"/>
              </a:spcAft>
              <a:buSzPts val="1400"/>
              <a:buChar char="●"/>
            </a:pPr>
            <a:r>
              <a:rPr lang="en" sz="1400"/>
              <a:t>Seek stories</a:t>
            </a:r>
            <a:endParaRPr sz="1400"/>
          </a:p>
          <a:p>
            <a:pPr indent="-317500" lvl="1" marL="914400" rtl="0" algn="l">
              <a:spcBef>
                <a:spcPts val="0"/>
              </a:spcBef>
              <a:spcAft>
                <a:spcPts val="0"/>
              </a:spcAft>
              <a:buSzPts val="1400"/>
              <a:buChar char="○"/>
            </a:pPr>
            <a:r>
              <a:rPr lang="en"/>
              <a:t>Experiences uncover actionable insights</a:t>
            </a:r>
            <a:endParaRPr/>
          </a:p>
        </p:txBody>
      </p:sp>
      <p:pic>
        <p:nvPicPr>
          <p:cNvPr id="208" name="Google Shape;208;p34"/>
          <p:cNvPicPr preferRelativeResize="0"/>
          <p:nvPr/>
        </p:nvPicPr>
        <p:blipFill>
          <a:blip r:embed="rId3">
            <a:alphaModFix/>
          </a:blip>
          <a:stretch>
            <a:fillRect/>
          </a:stretch>
        </p:blipFill>
        <p:spPr>
          <a:xfrm>
            <a:off x="807300" y="1527793"/>
            <a:ext cx="4076246" cy="27211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3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Tips</a:t>
            </a:r>
            <a:endParaRPr/>
          </a:p>
        </p:txBody>
      </p:sp>
      <p:sp>
        <p:nvSpPr>
          <p:cNvPr id="214" name="Google Shape;214;p35"/>
          <p:cNvSpPr txBox="1"/>
          <p:nvPr>
            <p:ph idx="1" type="body"/>
          </p:nvPr>
        </p:nvSpPr>
        <p:spPr>
          <a:xfrm>
            <a:off x="4883550" y="1659975"/>
            <a:ext cx="3838200" cy="2191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lang="en" sz="1400"/>
              <a:t>Always say yes to an offer</a:t>
            </a:r>
            <a:endParaRPr sz="1400"/>
          </a:p>
          <a:p>
            <a:pPr indent="-317500" lvl="0" marL="457200" rtl="0" algn="l">
              <a:spcBef>
                <a:spcPts val="0"/>
              </a:spcBef>
              <a:spcAft>
                <a:spcPts val="0"/>
              </a:spcAft>
              <a:buSzPts val="1400"/>
              <a:buAutoNum type="arabicPeriod"/>
            </a:pPr>
            <a:r>
              <a:rPr lang="en" sz="1400"/>
              <a:t>Treat people like partners in research</a:t>
            </a:r>
            <a:endParaRPr sz="1400"/>
          </a:p>
          <a:p>
            <a:pPr indent="-317500" lvl="0" marL="457200" rtl="0" algn="l">
              <a:spcBef>
                <a:spcPts val="0"/>
              </a:spcBef>
              <a:spcAft>
                <a:spcPts val="0"/>
              </a:spcAft>
              <a:buSzPts val="1400"/>
              <a:buAutoNum type="arabicPeriod"/>
            </a:pPr>
            <a:r>
              <a:rPr lang="en" sz="1400"/>
              <a:t>Leave comfortable silences</a:t>
            </a:r>
            <a:endParaRPr sz="1400"/>
          </a:p>
          <a:p>
            <a:pPr indent="-317500" lvl="0" marL="457200" rtl="0" algn="l">
              <a:spcBef>
                <a:spcPts val="0"/>
              </a:spcBef>
              <a:spcAft>
                <a:spcPts val="0"/>
              </a:spcAft>
              <a:buSzPts val="1400"/>
              <a:buAutoNum type="arabicPeriod"/>
            </a:pPr>
            <a:r>
              <a:rPr lang="en" sz="1400"/>
              <a:t>Take the spotlight off the other person, seek common ground</a:t>
            </a:r>
            <a:endParaRPr sz="1400"/>
          </a:p>
          <a:p>
            <a:pPr indent="-317500" lvl="0" marL="457200" rtl="0" algn="l">
              <a:spcBef>
                <a:spcPts val="0"/>
              </a:spcBef>
              <a:spcAft>
                <a:spcPts val="0"/>
              </a:spcAft>
              <a:buSzPts val="1400"/>
              <a:buAutoNum type="arabicPeriod"/>
            </a:pPr>
            <a:r>
              <a:rPr lang="en" sz="1400"/>
              <a:t>Ask “WHY”</a:t>
            </a:r>
            <a:endParaRPr sz="1400"/>
          </a:p>
          <a:p>
            <a:pPr indent="-317500" lvl="0" marL="457200" rtl="0" algn="l">
              <a:spcBef>
                <a:spcPts val="0"/>
              </a:spcBef>
              <a:spcAft>
                <a:spcPts val="0"/>
              </a:spcAft>
              <a:buSzPts val="1400"/>
              <a:buAutoNum type="arabicPeriod"/>
            </a:pPr>
            <a:r>
              <a:rPr lang="en" sz="1400"/>
              <a:t>Try very intentionally to fall in love with each person (even if it’s just a little bit)</a:t>
            </a:r>
            <a:endParaRPr sz="1400"/>
          </a:p>
        </p:txBody>
      </p:sp>
      <p:pic>
        <p:nvPicPr>
          <p:cNvPr id="215" name="Google Shape;215;p35"/>
          <p:cNvPicPr preferRelativeResize="0"/>
          <p:nvPr/>
        </p:nvPicPr>
        <p:blipFill>
          <a:blip r:embed="rId3">
            <a:alphaModFix/>
          </a:blip>
          <a:stretch>
            <a:fillRect/>
          </a:stretch>
        </p:blipFill>
        <p:spPr>
          <a:xfrm>
            <a:off x="1281950" y="1736175"/>
            <a:ext cx="3601600" cy="2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User research simulation</a:t>
            </a:r>
            <a:endParaRPr sz="1500"/>
          </a:p>
        </p:txBody>
      </p:sp>
      <p:sp>
        <p:nvSpPr>
          <p:cNvPr id="221" name="Google Shape;221;p36"/>
          <p:cNvSpPr txBox="1"/>
          <p:nvPr>
            <p:ph idx="1" type="body"/>
          </p:nvPr>
        </p:nvSpPr>
        <p:spPr>
          <a:xfrm>
            <a:off x="2400250" y="1250575"/>
            <a:ext cx="6321600" cy="3392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lang="en"/>
              <a:t>Understanding experiences and expectations of food on campus to identify unmet needs</a:t>
            </a:r>
            <a:endParaRPr/>
          </a:p>
          <a:p>
            <a:pPr indent="0" lvl="0" marL="0" rtl="0" algn="l">
              <a:lnSpc>
                <a:spcPct val="150000"/>
              </a:lnSpc>
              <a:spcBef>
                <a:spcPts val="1600"/>
              </a:spcBef>
              <a:spcAft>
                <a:spcPts val="0"/>
              </a:spcAft>
              <a:buNone/>
            </a:pPr>
            <a:r>
              <a:rPr i="1" lang="en"/>
              <a:t>Example baseline</a:t>
            </a:r>
            <a:r>
              <a:rPr i="1" lang="en"/>
              <a:t> questions:</a:t>
            </a:r>
            <a:endParaRPr i="1"/>
          </a:p>
          <a:p>
            <a:pPr indent="-342900" lvl="0" marL="914400" rtl="0" algn="l">
              <a:lnSpc>
                <a:spcPct val="150000"/>
              </a:lnSpc>
              <a:spcBef>
                <a:spcPts val="1600"/>
              </a:spcBef>
              <a:spcAft>
                <a:spcPts val="0"/>
              </a:spcAft>
              <a:buSzPts val="1800"/>
              <a:buChar char="●"/>
            </a:pPr>
            <a:r>
              <a:rPr lang="en"/>
              <a:t>What’s your name?</a:t>
            </a:r>
            <a:endParaRPr/>
          </a:p>
          <a:p>
            <a:pPr indent="-342900" lvl="0" marL="914400" rtl="0" algn="l">
              <a:lnSpc>
                <a:spcPct val="150000"/>
              </a:lnSpc>
              <a:spcBef>
                <a:spcPts val="0"/>
              </a:spcBef>
              <a:spcAft>
                <a:spcPts val="0"/>
              </a:spcAft>
              <a:buSzPts val="1800"/>
              <a:buChar char="●"/>
            </a:pPr>
            <a:r>
              <a:rPr lang="en"/>
              <a:t>How long have you been on campus?</a:t>
            </a:r>
            <a:endParaRPr/>
          </a:p>
          <a:p>
            <a:pPr indent="-342900" lvl="0" marL="914400" rtl="0" algn="l">
              <a:lnSpc>
                <a:spcPct val="150000"/>
              </a:lnSpc>
              <a:spcBef>
                <a:spcPts val="0"/>
              </a:spcBef>
              <a:spcAft>
                <a:spcPts val="0"/>
              </a:spcAft>
              <a:buSzPts val="1800"/>
              <a:buChar char="●"/>
            </a:pPr>
            <a:r>
              <a:rPr lang="en"/>
              <a:t>Where do you typically eat? Why?</a:t>
            </a:r>
            <a:endParaRPr/>
          </a:p>
          <a:p>
            <a:pPr indent="-342900" lvl="0" marL="914400" rtl="0" algn="l">
              <a:lnSpc>
                <a:spcPct val="150000"/>
              </a:lnSpc>
              <a:spcBef>
                <a:spcPts val="0"/>
              </a:spcBef>
              <a:spcAft>
                <a:spcPts val="0"/>
              </a:spcAft>
              <a:buClr>
                <a:srgbClr val="980000"/>
              </a:buClr>
              <a:buSzPts val="1800"/>
              <a:buChar char="●"/>
            </a:pPr>
            <a:r>
              <a:rPr i="1" lang="en">
                <a:solidFill>
                  <a:srgbClr val="980000"/>
                </a:solidFill>
              </a:rPr>
              <a:t>Write your own questions in the handout</a:t>
            </a:r>
            <a:endParaRPr i="1">
              <a:solidFill>
                <a:srgbClr val="98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Switch partners and repeat!</a:t>
            </a:r>
            <a:endParaRPr/>
          </a:p>
        </p:txBody>
      </p:sp>
      <p:sp>
        <p:nvSpPr>
          <p:cNvPr id="227" name="Google Shape;227;p37"/>
          <p:cNvSpPr txBox="1"/>
          <p:nvPr>
            <p:ph idx="1" type="body"/>
          </p:nvPr>
        </p:nvSpPr>
        <p:spPr>
          <a:xfrm>
            <a:off x="2400250" y="1250575"/>
            <a:ext cx="6321600" cy="33927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2"/>
              </a:buClr>
              <a:buSzPts val="1100"/>
              <a:buFont typeface="Arial"/>
              <a:buNone/>
            </a:pPr>
            <a:r>
              <a:rPr lang="en"/>
              <a:t>Understanding experiences and expectations of food on campus to identify unmet needs</a:t>
            </a:r>
            <a:endParaRPr/>
          </a:p>
          <a:p>
            <a:pPr indent="0" lvl="0" marL="0" rtl="0" algn="l">
              <a:lnSpc>
                <a:spcPct val="150000"/>
              </a:lnSpc>
              <a:spcBef>
                <a:spcPts val="1600"/>
              </a:spcBef>
              <a:spcAft>
                <a:spcPts val="0"/>
              </a:spcAft>
              <a:buNone/>
            </a:pPr>
            <a:r>
              <a:rPr i="1" lang="en"/>
              <a:t>Example baseline questions:</a:t>
            </a:r>
            <a:endParaRPr i="1"/>
          </a:p>
          <a:p>
            <a:pPr indent="-342900" lvl="0" marL="914400" rtl="0" algn="l">
              <a:lnSpc>
                <a:spcPct val="150000"/>
              </a:lnSpc>
              <a:spcBef>
                <a:spcPts val="1600"/>
              </a:spcBef>
              <a:spcAft>
                <a:spcPts val="0"/>
              </a:spcAft>
              <a:buSzPts val="1800"/>
              <a:buChar char="●"/>
            </a:pPr>
            <a:r>
              <a:rPr lang="en"/>
              <a:t>What’s your name?</a:t>
            </a:r>
            <a:endParaRPr/>
          </a:p>
          <a:p>
            <a:pPr indent="-342900" lvl="0" marL="914400" rtl="0" algn="l">
              <a:lnSpc>
                <a:spcPct val="150000"/>
              </a:lnSpc>
              <a:spcBef>
                <a:spcPts val="0"/>
              </a:spcBef>
              <a:spcAft>
                <a:spcPts val="0"/>
              </a:spcAft>
              <a:buSzPts val="1800"/>
              <a:buChar char="●"/>
            </a:pPr>
            <a:r>
              <a:rPr lang="en"/>
              <a:t>How long have you been on campus?</a:t>
            </a:r>
            <a:endParaRPr/>
          </a:p>
          <a:p>
            <a:pPr indent="-342900" lvl="0" marL="914400" rtl="0" algn="l">
              <a:lnSpc>
                <a:spcPct val="150000"/>
              </a:lnSpc>
              <a:spcBef>
                <a:spcPts val="0"/>
              </a:spcBef>
              <a:spcAft>
                <a:spcPts val="0"/>
              </a:spcAft>
              <a:buSzPts val="1800"/>
              <a:buChar char="●"/>
            </a:pPr>
            <a:r>
              <a:rPr lang="en"/>
              <a:t>Where do you typically eat? Why?</a:t>
            </a:r>
            <a:endParaRPr/>
          </a:p>
          <a:p>
            <a:pPr indent="-342900" lvl="0" marL="914400" rtl="0" algn="l">
              <a:lnSpc>
                <a:spcPct val="150000"/>
              </a:lnSpc>
              <a:spcBef>
                <a:spcPts val="0"/>
              </a:spcBef>
              <a:spcAft>
                <a:spcPts val="0"/>
              </a:spcAft>
              <a:buClr>
                <a:srgbClr val="980000"/>
              </a:buClr>
              <a:buSzPts val="1800"/>
              <a:buChar char="●"/>
            </a:pPr>
            <a:r>
              <a:rPr i="1" lang="en">
                <a:solidFill>
                  <a:srgbClr val="980000"/>
                </a:solidFill>
              </a:rPr>
              <a:t>Write your own questions in the handout</a:t>
            </a:r>
            <a:endParaRPr i="1">
              <a:solidFill>
                <a:srgbClr val="98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8"/>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Interview Reflection Assignment</a:t>
            </a:r>
            <a:endParaRPr/>
          </a:p>
        </p:txBody>
      </p:sp>
      <p:sp>
        <p:nvSpPr>
          <p:cNvPr id="233" name="Google Shape;233;p38"/>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questions do you still have?</a:t>
            </a:r>
            <a:endParaRPr/>
          </a:p>
          <a:p>
            <a:pPr indent="0" lvl="0" marL="0" rtl="0" algn="l">
              <a:spcBef>
                <a:spcPts val="1600"/>
              </a:spcBef>
              <a:spcAft>
                <a:spcPts val="0"/>
              </a:spcAft>
              <a:buNone/>
            </a:pPr>
            <a:r>
              <a:rPr lang="en"/>
              <a:t>Would you ask different questions?</a:t>
            </a:r>
            <a:endParaRPr/>
          </a:p>
          <a:p>
            <a:pPr indent="0" lvl="0" marL="0" rtl="0" algn="l">
              <a:spcBef>
                <a:spcPts val="1600"/>
              </a:spcBef>
              <a:spcAft>
                <a:spcPts val="0"/>
              </a:spcAft>
              <a:buNone/>
            </a:pPr>
            <a:r>
              <a:rPr lang="en"/>
              <a:t>Would you approach the interview differently?</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Submit here: </a:t>
            </a:r>
            <a:r>
              <a:rPr lang="en" u="sng">
                <a:solidFill>
                  <a:schemeClr val="hlink"/>
                </a:solidFill>
                <a:hlinkClick r:id="rId3"/>
              </a:rPr>
              <a:t>https://forms.gle/uD7MxBZaor5V4FAJ8</a:t>
            </a:r>
            <a:endParaRPr/>
          </a:p>
          <a:p>
            <a:pPr indent="0" lvl="0" marL="0" rtl="0" algn="l">
              <a:spcBef>
                <a:spcPts val="1600"/>
              </a:spcBef>
              <a:spcAft>
                <a:spcPts val="16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39"/>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Goal should explain the impact you want to create</a:t>
            </a:r>
            <a:endParaRPr sz="1600"/>
          </a:p>
          <a:p>
            <a:pPr indent="-330200" lvl="1" marL="914400" rtl="0" algn="l">
              <a:spcBef>
                <a:spcPts val="0"/>
              </a:spcBef>
              <a:spcAft>
                <a:spcPts val="0"/>
              </a:spcAft>
              <a:buSzPts val="1600"/>
              <a:buChar char="○"/>
            </a:pPr>
            <a:r>
              <a:rPr lang="en" sz="1600"/>
              <a:t>Needs oriented</a:t>
            </a:r>
            <a:endParaRPr sz="1600"/>
          </a:p>
          <a:p>
            <a:pPr indent="-330200" lvl="1" marL="914400" rtl="0" algn="l">
              <a:spcBef>
                <a:spcPts val="0"/>
              </a:spcBef>
              <a:spcAft>
                <a:spcPts val="0"/>
              </a:spcAft>
              <a:buClr>
                <a:srgbClr val="000000"/>
              </a:buClr>
              <a:buSzPts val="1600"/>
              <a:buChar char="○"/>
            </a:pPr>
            <a:r>
              <a:rPr lang="en" sz="1600">
                <a:solidFill>
                  <a:srgbClr val="000000"/>
                </a:solidFill>
              </a:rPr>
              <a:t>Good goal: I want to improve the oral hygiene experience to reduce cases of gingivitis</a:t>
            </a:r>
            <a:endParaRPr sz="1600">
              <a:solidFill>
                <a:srgbClr val="000000"/>
              </a:solidFill>
            </a:endParaRPr>
          </a:p>
          <a:p>
            <a:pPr indent="-330200" lvl="0" marL="457200" rtl="0" algn="l">
              <a:spcBef>
                <a:spcPts val="0"/>
              </a:spcBef>
              <a:spcAft>
                <a:spcPts val="0"/>
              </a:spcAft>
              <a:buSzPts val="1600"/>
              <a:buChar char="●"/>
            </a:pPr>
            <a:r>
              <a:rPr lang="en" sz="1600"/>
              <a:t>Goal should not describe t</a:t>
            </a:r>
            <a:r>
              <a:rPr lang="en" sz="1600"/>
              <a:t>he solution you think is right</a:t>
            </a:r>
            <a:endParaRPr sz="1600"/>
          </a:p>
          <a:p>
            <a:pPr indent="-330200" lvl="1" marL="914400" rtl="0" algn="l">
              <a:spcBef>
                <a:spcPts val="0"/>
              </a:spcBef>
              <a:spcAft>
                <a:spcPts val="0"/>
              </a:spcAft>
              <a:buSzPts val="1600"/>
              <a:buChar char="○"/>
            </a:pPr>
            <a:r>
              <a:rPr lang="en" sz="1600"/>
              <a:t>Solution-oriented</a:t>
            </a:r>
            <a:endParaRPr sz="1600"/>
          </a:p>
          <a:p>
            <a:pPr indent="-330200" lvl="1" marL="914400" rtl="0" algn="l">
              <a:spcBef>
                <a:spcPts val="0"/>
              </a:spcBef>
              <a:spcAft>
                <a:spcPts val="0"/>
              </a:spcAft>
              <a:buClr>
                <a:srgbClr val="000000"/>
              </a:buClr>
              <a:buSzPts val="1600"/>
              <a:buChar char="○"/>
            </a:pPr>
            <a:r>
              <a:rPr lang="en" sz="1600">
                <a:solidFill>
                  <a:srgbClr val="000000"/>
                </a:solidFill>
              </a:rPr>
              <a:t>Bad goal: I want to redesign a new toothbrush that cleans mouths better</a:t>
            </a:r>
            <a:endParaRPr sz="1600">
              <a:solidFill>
                <a:srgbClr val="000000"/>
              </a:solidFill>
            </a:endParaRPr>
          </a:p>
          <a:p>
            <a:pPr indent="-330200" lvl="0" marL="457200" rtl="0" algn="l">
              <a:spcBef>
                <a:spcPts val="0"/>
              </a:spcBef>
              <a:spcAft>
                <a:spcPts val="0"/>
              </a:spcAft>
              <a:buSzPts val="1600"/>
              <a:buChar char="●"/>
            </a:pPr>
            <a:r>
              <a:rPr lang="en" sz="1600"/>
              <a:t>What are your indicators of success?</a:t>
            </a:r>
            <a:endParaRPr sz="1600"/>
          </a:p>
          <a:p>
            <a:pPr indent="-330200" lvl="0" marL="457200" rtl="0" algn="l">
              <a:spcBef>
                <a:spcPts val="0"/>
              </a:spcBef>
              <a:spcAft>
                <a:spcPts val="0"/>
              </a:spcAft>
              <a:buSzPts val="1600"/>
              <a:buChar char="●"/>
            </a:pPr>
            <a:r>
              <a:rPr lang="en" sz="1600"/>
              <a:t>What are your constraints?</a:t>
            </a:r>
            <a:endParaRPr sz="1600"/>
          </a:p>
        </p:txBody>
      </p:sp>
      <p:sp>
        <p:nvSpPr>
          <p:cNvPr id="239" name="Google Shape;239;p39"/>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Define a </a:t>
            </a:r>
            <a:r>
              <a:rPr lang="en"/>
              <a:t>Research Goal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40"/>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Solution-Oriented vs </a:t>
            </a:r>
            <a:r>
              <a:rPr lang="en" sz="2400"/>
              <a:t>Needs-Oriented</a:t>
            </a:r>
            <a:endParaRPr sz="2400"/>
          </a:p>
        </p:txBody>
      </p:sp>
      <p:sp>
        <p:nvSpPr>
          <p:cNvPr id="245" name="Google Shape;245;p40"/>
          <p:cNvSpPr txBox="1"/>
          <p:nvPr>
            <p:ph idx="1" type="body"/>
          </p:nvPr>
        </p:nvSpPr>
        <p:spPr>
          <a:xfrm>
            <a:off x="2400303" y="1602675"/>
            <a:ext cx="3071400" cy="3002400"/>
          </a:xfrm>
          <a:prstGeom prst="rect">
            <a:avLst/>
          </a:prstGeom>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t>Solution -Oriented Approach</a:t>
            </a:r>
            <a:endParaRPr u="sng"/>
          </a:p>
          <a:p>
            <a:pPr indent="-317500" lvl="0" marL="457200" rtl="0" algn="l">
              <a:spcBef>
                <a:spcPts val="1600"/>
              </a:spcBef>
              <a:spcAft>
                <a:spcPts val="0"/>
              </a:spcAft>
              <a:buSzPts val="1400"/>
              <a:buChar char="●"/>
            </a:pPr>
            <a:r>
              <a:rPr lang="en"/>
              <a:t>Assumes problem is well understood</a:t>
            </a:r>
            <a:br>
              <a:rPr lang="en"/>
            </a:br>
            <a:endParaRPr/>
          </a:p>
          <a:p>
            <a:pPr indent="-317500" lvl="0" marL="457200" rtl="0" algn="l">
              <a:spcBef>
                <a:spcPts val="0"/>
              </a:spcBef>
              <a:spcAft>
                <a:spcPts val="0"/>
              </a:spcAft>
              <a:buSzPts val="1400"/>
              <a:buChar char="●"/>
            </a:pPr>
            <a:r>
              <a:rPr lang="en"/>
              <a:t>Assumes a solution exists to address the unmet needs</a:t>
            </a:r>
            <a:br>
              <a:rPr lang="en"/>
            </a:br>
            <a:br>
              <a:rPr lang="en"/>
            </a:br>
            <a:br>
              <a:rPr lang="en"/>
            </a:br>
            <a:r>
              <a:rPr lang="en"/>
              <a:t>“Alex needs an automated veggie chopper to reduce the time it takes to prepare meals”</a:t>
            </a:r>
            <a:endParaRPr/>
          </a:p>
        </p:txBody>
      </p:sp>
      <p:sp>
        <p:nvSpPr>
          <p:cNvPr id="246" name="Google Shape;246;p40"/>
          <p:cNvSpPr txBox="1"/>
          <p:nvPr>
            <p:ph idx="2" type="body"/>
          </p:nvPr>
        </p:nvSpPr>
        <p:spPr>
          <a:xfrm>
            <a:off x="5650572" y="1602675"/>
            <a:ext cx="3071400" cy="3002400"/>
          </a:xfrm>
          <a:prstGeom prst="rect">
            <a:avLst/>
          </a:prstGeom>
          <a:ln cap="flat" cmpd="sng" w="38100">
            <a:solidFill>
              <a:srgbClr val="38761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u="sng"/>
              <a:t>Needs-Oriented Approach</a:t>
            </a:r>
            <a:endParaRPr u="sng"/>
          </a:p>
          <a:p>
            <a:pPr indent="-317500" lvl="0" marL="457200" rtl="0" algn="l">
              <a:spcBef>
                <a:spcPts val="1600"/>
              </a:spcBef>
              <a:spcAft>
                <a:spcPts val="0"/>
              </a:spcAft>
              <a:buSzPts val="1400"/>
              <a:buChar char="●"/>
            </a:pPr>
            <a:r>
              <a:rPr lang="en"/>
              <a:t>Assumes problem is ill-defined</a:t>
            </a:r>
            <a:br>
              <a:rPr lang="en"/>
            </a:br>
            <a:br>
              <a:rPr lang="en"/>
            </a:br>
            <a:endParaRPr/>
          </a:p>
          <a:p>
            <a:pPr indent="-317500" lvl="0" marL="457200" rtl="0" algn="l">
              <a:spcBef>
                <a:spcPts val="0"/>
              </a:spcBef>
              <a:spcAft>
                <a:spcPts val="0"/>
              </a:spcAft>
              <a:buSzPts val="1400"/>
              <a:buChar char="●"/>
            </a:pPr>
            <a:r>
              <a:rPr lang="en"/>
              <a:t>Seeks a solution by understanding unmet needs</a:t>
            </a:r>
            <a:br>
              <a:rPr lang="en"/>
            </a:br>
            <a:br>
              <a:rPr lang="en"/>
            </a:br>
            <a:r>
              <a:rPr lang="en"/>
              <a:t>“Alex needs a low-tech way to reduce the time it takes to prepare meals while letting him enjoy the manual process”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4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a:t>
            </a:r>
            <a:r>
              <a:rPr lang="en"/>
              <a:t> Initial Assumptions</a:t>
            </a:r>
            <a:endParaRPr/>
          </a:p>
        </p:txBody>
      </p:sp>
      <p:sp>
        <p:nvSpPr>
          <p:cNvPr id="252" name="Google Shape;252;p41"/>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“Needs outlast solutions”</a:t>
            </a:r>
            <a:endParaRPr/>
          </a:p>
          <a:p>
            <a:pPr indent="0" lvl="0" marL="0" rtl="0" algn="l">
              <a:spcBef>
                <a:spcPts val="1600"/>
              </a:spcBef>
              <a:spcAft>
                <a:spcPts val="1600"/>
              </a:spcAft>
              <a:buNone/>
            </a:pPr>
            <a:r>
              <a:t/>
            </a:r>
            <a:endParaRPr/>
          </a:p>
        </p:txBody>
      </p:sp>
      <p:pic>
        <p:nvPicPr>
          <p:cNvPr id="253" name="Google Shape;253;p41"/>
          <p:cNvPicPr preferRelativeResize="0"/>
          <p:nvPr/>
        </p:nvPicPr>
        <p:blipFill>
          <a:blip r:embed="rId3">
            <a:alphaModFix/>
          </a:blip>
          <a:stretch>
            <a:fillRect/>
          </a:stretch>
        </p:blipFill>
        <p:spPr>
          <a:xfrm>
            <a:off x="6130700" y="2331675"/>
            <a:ext cx="2513568" cy="1885176"/>
          </a:xfrm>
          <a:prstGeom prst="rect">
            <a:avLst/>
          </a:prstGeom>
          <a:noFill/>
          <a:ln>
            <a:noFill/>
          </a:ln>
        </p:spPr>
      </p:pic>
      <p:pic>
        <p:nvPicPr>
          <p:cNvPr id="254" name="Google Shape;254;p41"/>
          <p:cNvPicPr preferRelativeResize="0"/>
          <p:nvPr/>
        </p:nvPicPr>
        <p:blipFill>
          <a:blip r:embed="rId4">
            <a:alphaModFix/>
          </a:blip>
          <a:stretch>
            <a:fillRect/>
          </a:stretch>
        </p:blipFill>
        <p:spPr>
          <a:xfrm>
            <a:off x="2435825" y="2331673"/>
            <a:ext cx="3351825" cy="1885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3" name="Shape 83"/>
        <p:cNvGrpSpPr/>
        <p:nvPr/>
      </p:nvGrpSpPr>
      <p:grpSpPr>
        <a:xfrm>
          <a:off x="0" y="0"/>
          <a:ext cx="0" cy="0"/>
          <a:chOff x="0" y="0"/>
          <a:chExt cx="0" cy="0"/>
        </a:xfrm>
      </p:grpSpPr>
      <p:sp>
        <p:nvSpPr>
          <p:cNvPr id="84" name="Google Shape;84;p15"/>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 to Human Centered Design (Video)</a:t>
            </a:r>
            <a:endParaRPr/>
          </a:p>
        </p:txBody>
      </p:sp>
      <p:pic>
        <p:nvPicPr>
          <p:cNvPr id="85" name="Google Shape;85;p15">
            <a:hlinkClick r:id="rId3"/>
          </p:cNvPr>
          <p:cNvPicPr preferRelativeResize="0"/>
          <p:nvPr/>
        </p:nvPicPr>
        <p:blipFill>
          <a:blip r:embed="rId4">
            <a:alphaModFix/>
          </a:blip>
          <a:stretch>
            <a:fillRect/>
          </a:stretch>
        </p:blipFill>
        <p:spPr>
          <a:xfrm>
            <a:off x="3934900" y="1156025"/>
            <a:ext cx="3252300" cy="34329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42"/>
          <p:cNvSpPr txBox="1"/>
          <p:nvPr>
            <p:ph type="title"/>
          </p:nvPr>
        </p:nvSpPr>
        <p:spPr>
          <a:xfrm>
            <a:off x="283100" y="712150"/>
            <a:ext cx="7816800" cy="122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Discuss with your team:</a:t>
            </a:r>
            <a:endParaRPr/>
          </a:p>
        </p:txBody>
      </p:sp>
      <p:sp>
        <p:nvSpPr>
          <p:cNvPr id="260" name="Google Shape;260;p42"/>
          <p:cNvSpPr txBox="1"/>
          <p:nvPr>
            <p:ph idx="4294967295" type="body"/>
          </p:nvPr>
        </p:nvSpPr>
        <p:spPr>
          <a:xfrm>
            <a:off x="1170537" y="1802351"/>
            <a:ext cx="6321600" cy="300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How might we find problems related to food on campus?</a:t>
            </a:r>
            <a:endParaRPr>
              <a:solidFill>
                <a:srgbClr val="FFFFFF"/>
              </a:solidFill>
            </a:endParaRPr>
          </a:p>
          <a:p>
            <a:pPr indent="-342900" lvl="0" marL="457200" rtl="0" algn="l">
              <a:lnSpc>
                <a:spcPct val="150000"/>
              </a:lnSpc>
              <a:spcBef>
                <a:spcPts val="1600"/>
              </a:spcBef>
              <a:spcAft>
                <a:spcPts val="0"/>
              </a:spcAft>
              <a:buClr>
                <a:srgbClr val="FFFFFF"/>
              </a:buClr>
              <a:buSzPts val="1800"/>
              <a:buChar char="●"/>
            </a:pPr>
            <a:r>
              <a:rPr lang="en">
                <a:solidFill>
                  <a:srgbClr val="FFFFFF"/>
                </a:solidFill>
              </a:rPr>
              <a:t>Pull from your own experience and expectations</a:t>
            </a:r>
            <a:endParaRPr>
              <a:solidFill>
                <a:srgbClr val="FFFFFF"/>
              </a:solidFill>
            </a:endParaRPr>
          </a:p>
          <a:p>
            <a:pPr indent="-342900" lvl="0" marL="457200" rtl="0" algn="l">
              <a:lnSpc>
                <a:spcPct val="150000"/>
              </a:lnSpc>
              <a:spcBef>
                <a:spcPts val="0"/>
              </a:spcBef>
              <a:spcAft>
                <a:spcPts val="0"/>
              </a:spcAft>
              <a:buClr>
                <a:srgbClr val="FFFFFF"/>
              </a:buClr>
              <a:buSzPts val="1800"/>
              <a:buChar char="●"/>
            </a:pPr>
            <a:r>
              <a:rPr lang="en">
                <a:solidFill>
                  <a:srgbClr val="FFFFFF"/>
                </a:solidFill>
              </a:rPr>
              <a:t>What problem area are you most interested in?</a:t>
            </a:r>
            <a:endParaRPr>
              <a:solidFill>
                <a:srgbClr val="FFFFFF"/>
              </a:solidFill>
            </a:endParaRPr>
          </a:p>
          <a:p>
            <a:pPr indent="-342900" lvl="0" marL="457200" rtl="0" algn="l">
              <a:lnSpc>
                <a:spcPct val="150000"/>
              </a:lnSpc>
              <a:spcBef>
                <a:spcPts val="0"/>
              </a:spcBef>
              <a:spcAft>
                <a:spcPts val="0"/>
              </a:spcAft>
              <a:buClr>
                <a:srgbClr val="FFFFFF"/>
              </a:buClr>
              <a:buSzPts val="1800"/>
              <a:buChar char="●"/>
            </a:pPr>
            <a:r>
              <a:rPr lang="en">
                <a:solidFill>
                  <a:srgbClr val="FFFFFF"/>
                </a:solidFill>
              </a:rPr>
              <a:t>What are you most capable of addressing?</a:t>
            </a:r>
            <a:endParaRPr>
              <a:solidFill>
                <a:srgbClr val="FFFFFF"/>
              </a:solidFill>
            </a:endParaRPr>
          </a:p>
          <a:p>
            <a:pPr indent="-342900" lvl="0" marL="457200" rtl="0" algn="l">
              <a:lnSpc>
                <a:spcPct val="150000"/>
              </a:lnSpc>
              <a:spcBef>
                <a:spcPts val="0"/>
              </a:spcBef>
              <a:spcAft>
                <a:spcPts val="0"/>
              </a:spcAft>
              <a:buClr>
                <a:srgbClr val="FFFFFF"/>
              </a:buClr>
              <a:buSzPts val="1800"/>
              <a:buChar char="●"/>
            </a:pPr>
            <a:r>
              <a:rPr lang="en">
                <a:solidFill>
                  <a:srgbClr val="FFFFFF"/>
                </a:solidFill>
              </a:rPr>
              <a:t>Decide scope: </a:t>
            </a:r>
            <a:r>
              <a:rPr i="1" lang="en">
                <a:solidFill>
                  <a:srgbClr val="FFFFFF"/>
                </a:solidFill>
              </a:rPr>
              <a:t>what/for whom/context/goals/assumptions</a:t>
            </a:r>
            <a:endParaRPr i="1">
              <a:solidFill>
                <a:srgbClr val="FFFFFF"/>
              </a:solidFill>
            </a:endParaRPr>
          </a:p>
          <a:p>
            <a:pPr indent="0" lvl="0" marL="0" rtl="0" algn="l">
              <a:spcBef>
                <a:spcPts val="1600"/>
              </a:spcBef>
              <a:spcAft>
                <a:spcPts val="1600"/>
              </a:spcAft>
              <a:buNone/>
            </a:pPr>
            <a:r>
              <a:t/>
            </a:r>
            <a:endParaRPr>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3"/>
          <p:cNvSpPr txBox="1"/>
          <p:nvPr/>
        </p:nvSpPr>
        <p:spPr>
          <a:xfrm>
            <a:off x="1093800" y="849725"/>
            <a:ext cx="7195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600">
                <a:solidFill>
                  <a:schemeClr val="dk2"/>
                </a:solidFill>
              </a:rPr>
              <a:t>Interview Packet</a:t>
            </a:r>
            <a:endParaRPr sz="2600">
              <a:solidFill>
                <a:schemeClr val="dk2"/>
              </a:solidFill>
            </a:endParaRPr>
          </a:p>
          <a:p>
            <a:pPr indent="0" lvl="0" marL="0" rtl="0" algn="l">
              <a:lnSpc>
                <a:spcPct val="115000"/>
              </a:lnSpc>
              <a:spcBef>
                <a:spcPts val="300"/>
              </a:spcBef>
              <a:spcAft>
                <a:spcPts val="0"/>
              </a:spcAft>
              <a:buNone/>
            </a:pPr>
            <a:r>
              <a:rPr lang="en" sz="1100">
                <a:solidFill>
                  <a:schemeClr val="dk2"/>
                </a:solidFill>
              </a:rPr>
              <a:t>When designing in engineering it is crucial to understand the types of unmet needs we can create for. To do this we talk to the people we’re designing for, the users. Your task as a team is to interview 3 people outside of class about your project topic. </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 sz="1100">
                <a:solidFill>
                  <a:schemeClr val="dk2"/>
                </a:solidFill>
              </a:rPr>
              <a:t>These conversations should be at least 20 minutes. Use the following interview packet for note taking during your interviews. Remember there should be at least two team members present for these interviews: one interviewer and one note taker. Each team member must be in at least one interview and no team member should be in all three. If you are a part of two interviews, you should not have the same role. Branch out!</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b="1" lang="en" sz="1100">
                <a:solidFill>
                  <a:schemeClr val="dk2"/>
                </a:solidFill>
                <a:highlight>
                  <a:srgbClr val="FFFF00"/>
                </a:highlight>
              </a:rPr>
              <a:t>Assignment:</a:t>
            </a:r>
            <a:r>
              <a:rPr lang="en" sz="1100">
                <a:solidFill>
                  <a:schemeClr val="dk2"/>
                </a:solidFill>
                <a:highlight>
                  <a:srgbClr val="FFFF00"/>
                </a:highlight>
              </a:rPr>
              <a:t> Turn in a copy of this Interview Packet, with three interviews conducted. It can be typed or handwritten and scanned in. Assignment is due by Lab 2.</a:t>
            </a:r>
            <a:endParaRPr b="1" sz="1100">
              <a:solidFill>
                <a:schemeClr val="dk2"/>
              </a:solidFill>
              <a:highlight>
                <a:srgbClr val="FFFF00"/>
              </a:high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44"/>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Next time...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pic>
        <p:nvPicPr>
          <p:cNvPr id="275" name="Google Shape;275;p45"/>
          <p:cNvPicPr preferRelativeResize="0"/>
          <p:nvPr/>
        </p:nvPicPr>
        <p:blipFill rotWithShape="1">
          <a:blip r:embed="rId3">
            <a:alphaModFix/>
          </a:blip>
          <a:srcRect b="0" l="0" r="0" t="0"/>
          <a:stretch/>
        </p:blipFill>
        <p:spPr>
          <a:xfrm>
            <a:off x="0" y="0"/>
            <a:ext cx="9144000" cy="5118100"/>
          </a:xfrm>
          <a:prstGeom prst="rect">
            <a:avLst/>
          </a:prstGeom>
          <a:noFill/>
          <a:ln>
            <a:noFill/>
          </a:ln>
        </p:spPr>
      </p:pic>
      <p:sp>
        <p:nvSpPr>
          <p:cNvPr id="276" name="Google Shape;276;p45"/>
          <p:cNvSpPr txBox="1"/>
          <p:nvPr>
            <p:ph idx="4294967295" type="title"/>
          </p:nvPr>
        </p:nvSpPr>
        <p:spPr>
          <a:xfrm>
            <a:off x="236725" y="2571750"/>
            <a:ext cx="1795800" cy="542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2800"/>
              <a:buFont typeface="Helvetica Neue"/>
              <a:buNone/>
            </a:pPr>
            <a:r>
              <a:rPr b="1" i="0" lang="en" sz="2000" u="none" cap="none" strike="noStrike">
                <a:solidFill>
                  <a:srgbClr val="FFFFFF"/>
                </a:solidFill>
                <a:latin typeface="Helvetica Neue"/>
                <a:ea typeface="Helvetica Neue"/>
                <a:cs typeface="Helvetica Neue"/>
                <a:sym typeface="Helvetica Neue"/>
              </a:rPr>
              <a:t>Observation</a:t>
            </a:r>
            <a:endParaRPr b="1" i="0" sz="2000" u="none" cap="none" strike="noStrike">
              <a:solidFill>
                <a:srgbClr val="FFFFFF"/>
              </a:solidFill>
              <a:latin typeface="Helvetica Neue"/>
              <a:ea typeface="Helvetica Neue"/>
              <a:cs typeface="Helvetica Neue"/>
              <a:sym typeface="Helvetica Neue"/>
            </a:endParaRPr>
          </a:p>
        </p:txBody>
      </p:sp>
      <p:sp>
        <p:nvSpPr>
          <p:cNvPr id="277" name="Google Shape;277;p45"/>
          <p:cNvSpPr txBox="1"/>
          <p:nvPr>
            <p:ph idx="4294967295" type="title"/>
          </p:nvPr>
        </p:nvSpPr>
        <p:spPr>
          <a:xfrm>
            <a:off x="7038275" y="2571750"/>
            <a:ext cx="1795800" cy="5424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chemeClr val="dk1"/>
              </a:buClr>
              <a:buSzPts val="2800"/>
              <a:buFont typeface="Helvetica Neue"/>
              <a:buNone/>
            </a:pPr>
            <a:r>
              <a:rPr b="1" i="0" lang="en" sz="2000" u="none" cap="none" strike="noStrike">
                <a:solidFill>
                  <a:srgbClr val="FFFFFF"/>
                </a:solidFill>
                <a:latin typeface="Helvetica Neue"/>
                <a:ea typeface="Helvetica Neue"/>
                <a:cs typeface="Helvetica Neue"/>
                <a:sym typeface="Helvetica Neue"/>
              </a:rPr>
              <a:t>Empathy</a:t>
            </a:r>
            <a:endParaRPr b="1" i="0" sz="20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6"/>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1B212C"/>
                </a:solidFill>
              </a:rPr>
              <a:t>What is Synthesis?</a:t>
            </a:r>
            <a:endParaRPr/>
          </a:p>
        </p:txBody>
      </p:sp>
      <p:sp>
        <p:nvSpPr>
          <p:cNvPr id="283" name="Google Shape;283;p46"/>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Raleway"/>
              <a:buChar char="-"/>
            </a:pPr>
            <a:r>
              <a:rPr lang="en" sz="2000">
                <a:latin typeface="Raleway"/>
                <a:ea typeface="Raleway"/>
                <a:cs typeface="Raleway"/>
                <a:sym typeface="Raleway"/>
              </a:rPr>
              <a:t>Act of making sense of what we’ve seen </a:t>
            </a:r>
            <a:br>
              <a:rPr lang="en" sz="2000">
                <a:latin typeface="Raleway"/>
                <a:ea typeface="Raleway"/>
                <a:cs typeface="Raleway"/>
                <a:sym typeface="Raleway"/>
              </a:rPr>
            </a:br>
            <a:r>
              <a:rPr lang="en" sz="2000">
                <a:latin typeface="Raleway"/>
                <a:ea typeface="Raleway"/>
                <a:cs typeface="Raleway"/>
                <a:sym typeface="Raleway"/>
              </a:rPr>
              <a:t>and heard during observations to come to a shared understanding</a:t>
            </a:r>
            <a:endParaRPr sz="2000">
              <a:latin typeface="Raleway"/>
              <a:ea typeface="Raleway"/>
              <a:cs typeface="Raleway"/>
              <a:sym typeface="Raleway"/>
            </a:endParaRPr>
          </a:p>
          <a:p>
            <a:pPr indent="0" lvl="0" marL="457200" rtl="0" algn="l">
              <a:spcBef>
                <a:spcPts val="0"/>
              </a:spcBef>
              <a:spcAft>
                <a:spcPts val="0"/>
              </a:spcAft>
              <a:buClr>
                <a:schemeClr val="dk2"/>
              </a:buClr>
              <a:buSzPts val="1000"/>
              <a:buFont typeface="Arial"/>
              <a:buNone/>
            </a:pPr>
            <a:r>
              <a:t/>
            </a:r>
            <a:endParaRPr sz="10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Takes us from </a:t>
            </a:r>
            <a:r>
              <a:rPr lang="en" sz="2000" u="sng">
                <a:latin typeface="Raleway"/>
                <a:ea typeface="Raleway"/>
                <a:cs typeface="Raleway"/>
                <a:sym typeface="Raleway"/>
              </a:rPr>
              <a:t>inspiration</a:t>
            </a:r>
            <a:r>
              <a:rPr lang="en" sz="2000">
                <a:latin typeface="Raleway"/>
                <a:ea typeface="Raleway"/>
                <a:cs typeface="Raleway"/>
                <a:sym typeface="Raleway"/>
              </a:rPr>
              <a:t> to </a:t>
            </a:r>
            <a:r>
              <a:rPr lang="en" sz="2000" u="sng">
                <a:latin typeface="Raleway"/>
                <a:ea typeface="Raleway"/>
                <a:cs typeface="Raleway"/>
                <a:sym typeface="Raleway"/>
              </a:rPr>
              <a:t>ideas</a:t>
            </a:r>
            <a:r>
              <a:rPr lang="en" sz="2000">
                <a:latin typeface="Raleway"/>
                <a:ea typeface="Raleway"/>
                <a:cs typeface="Raleway"/>
                <a:sym typeface="Raleway"/>
              </a:rPr>
              <a:t>, </a:t>
            </a:r>
            <a:br>
              <a:rPr lang="en" sz="2000">
                <a:latin typeface="Raleway"/>
                <a:ea typeface="Raleway"/>
                <a:cs typeface="Raleway"/>
                <a:sym typeface="Raleway"/>
              </a:rPr>
            </a:br>
            <a:r>
              <a:rPr lang="en" sz="2000">
                <a:latin typeface="Raleway"/>
                <a:ea typeface="Raleway"/>
                <a:cs typeface="Raleway"/>
                <a:sym typeface="Raleway"/>
              </a:rPr>
              <a:t>from </a:t>
            </a:r>
            <a:r>
              <a:rPr lang="en" sz="2000" u="sng">
                <a:latin typeface="Raleway"/>
                <a:ea typeface="Raleway"/>
                <a:cs typeface="Raleway"/>
                <a:sym typeface="Raleway"/>
              </a:rPr>
              <a:t>stories</a:t>
            </a:r>
            <a:r>
              <a:rPr lang="en" sz="2000">
                <a:latin typeface="Raleway"/>
                <a:ea typeface="Raleway"/>
                <a:cs typeface="Raleway"/>
                <a:sym typeface="Raleway"/>
              </a:rPr>
              <a:t> to </a:t>
            </a:r>
            <a:r>
              <a:rPr lang="en" sz="2000" u="sng">
                <a:latin typeface="Raleway"/>
                <a:ea typeface="Raleway"/>
                <a:cs typeface="Raleway"/>
                <a:sym typeface="Raleway"/>
              </a:rPr>
              <a:t>solutions</a:t>
            </a:r>
            <a:endParaRPr sz="2000" u="sng">
              <a:latin typeface="Raleway"/>
              <a:ea typeface="Raleway"/>
              <a:cs typeface="Raleway"/>
              <a:sym typeface="Raleway"/>
            </a:endParaRPr>
          </a:p>
          <a:p>
            <a:pPr indent="0" lvl="0" marL="457200" rtl="0" algn="l">
              <a:spcBef>
                <a:spcPts val="0"/>
              </a:spcBef>
              <a:spcAft>
                <a:spcPts val="0"/>
              </a:spcAft>
              <a:buClr>
                <a:schemeClr val="dk2"/>
              </a:buClr>
              <a:buSzPts val="1000"/>
              <a:buFont typeface="Arial"/>
              <a:buNone/>
            </a:pPr>
            <a:r>
              <a:t/>
            </a:r>
            <a:endParaRPr sz="1000">
              <a:latin typeface="Raleway"/>
              <a:ea typeface="Raleway"/>
              <a:cs typeface="Raleway"/>
              <a:sym typeface="Raleway"/>
            </a:endParaRPr>
          </a:p>
          <a:p>
            <a:pPr indent="-355600" lvl="0" marL="457200" rtl="0" algn="l">
              <a:spcBef>
                <a:spcPts val="0"/>
              </a:spcBef>
              <a:spcAft>
                <a:spcPts val="0"/>
              </a:spcAft>
              <a:buSzPts val="2000"/>
              <a:buFont typeface="Raleway"/>
              <a:buChar char="-"/>
            </a:pPr>
            <a:r>
              <a:rPr lang="en" sz="2000">
                <a:latin typeface="Raleway"/>
                <a:ea typeface="Raleway"/>
                <a:cs typeface="Raleway"/>
                <a:sym typeface="Raleway"/>
              </a:rPr>
              <a:t>Enables us to establish a new perspective and identify new opportunities </a:t>
            </a:r>
            <a:endParaRPr>
              <a:solidFill>
                <a:srgbClr val="1B212C"/>
              </a:solidFill>
              <a:latin typeface="Raleway"/>
              <a:ea typeface="Raleway"/>
              <a:cs typeface="Raleway"/>
              <a:sym typeface="Raleway"/>
            </a:endParaRPr>
          </a:p>
          <a:p>
            <a:pPr indent="0" lvl="0" marL="0" rtl="0" algn="l">
              <a:spcBef>
                <a:spcPts val="0"/>
              </a:spcBef>
              <a:spcAft>
                <a:spcPts val="1600"/>
              </a:spcAft>
              <a:buNone/>
            </a:pPr>
            <a:r>
              <a:t/>
            </a:r>
            <a:endParaRPr>
              <a:latin typeface="Raleway"/>
              <a:ea typeface="Raleway"/>
              <a:cs typeface="Raleway"/>
              <a:sym typeface="Raleway"/>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Google Shape;288;p47"/>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Steps of Synthesis</a:t>
            </a:r>
            <a:endParaRPr/>
          </a:p>
        </p:txBody>
      </p:sp>
      <p:sp>
        <p:nvSpPr>
          <p:cNvPr id="289" name="Google Shape;289;p47"/>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Raleway"/>
              <a:buAutoNum type="arabicPeriod"/>
            </a:pPr>
            <a:r>
              <a:rPr lang="en">
                <a:latin typeface="Raleway"/>
                <a:ea typeface="Raleway"/>
                <a:cs typeface="Raleway"/>
                <a:sym typeface="Raleway"/>
              </a:rPr>
              <a:t>Downloading interviews and observations</a:t>
            </a:r>
            <a:endParaRPr>
              <a:latin typeface="Raleway"/>
              <a:ea typeface="Raleway"/>
              <a:cs typeface="Raleway"/>
              <a:sym typeface="Raleway"/>
            </a:endParaRPr>
          </a:p>
          <a:p>
            <a:pPr indent="-342900" lvl="0" marL="457200" rtl="0" algn="l">
              <a:spcBef>
                <a:spcPts val="0"/>
              </a:spcBef>
              <a:spcAft>
                <a:spcPts val="0"/>
              </a:spcAft>
              <a:buSzPts val="1800"/>
              <a:buFont typeface="Raleway"/>
              <a:buAutoNum type="arabicPeriod"/>
            </a:pPr>
            <a:r>
              <a:rPr lang="en">
                <a:latin typeface="Raleway"/>
                <a:ea typeface="Raleway"/>
                <a:cs typeface="Raleway"/>
                <a:sym typeface="Raleway"/>
              </a:rPr>
              <a:t>Identifying patterns and themes</a:t>
            </a:r>
            <a:endParaRPr>
              <a:latin typeface="Raleway"/>
              <a:ea typeface="Raleway"/>
              <a:cs typeface="Raleway"/>
              <a:sym typeface="Raleway"/>
            </a:endParaRPr>
          </a:p>
          <a:p>
            <a:pPr indent="-342900" lvl="0" marL="457200" rtl="0" algn="l">
              <a:spcBef>
                <a:spcPts val="0"/>
              </a:spcBef>
              <a:spcAft>
                <a:spcPts val="0"/>
              </a:spcAft>
              <a:buSzPts val="1800"/>
              <a:buFont typeface="Raleway"/>
              <a:buAutoNum type="arabicPeriod"/>
            </a:pPr>
            <a:r>
              <a:rPr lang="en">
                <a:latin typeface="Raleway"/>
                <a:ea typeface="Raleway"/>
                <a:cs typeface="Raleway"/>
                <a:sym typeface="Raleway"/>
              </a:rPr>
              <a:t>Extracting key insights</a:t>
            </a:r>
            <a:endParaRPr>
              <a:latin typeface="Raleway"/>
              <a:ea typeface="Raleway"/>
              <a:cs typeface="Raleway"/>
              <a:sym typeface="Raleway"/>
            </a:endParaRPr>
          </a:p>
          <a:p>
            <a:pPr indent="-342900" lvl="0" marL="457200" rtl="0" algn="l">
              <a:spcBef>
                <a:spcPts val="0"/>
              </a:spcBef>
              <a:spcAft>
                <a:spcPts val="0"/>
              </a:spcAft>
              <a:buSzPts val="1800"/>
              <a:buFont typeface="Raleway"/>
              <a:buAutoNum type="arabicPeriod"/>
            </a:pPr>
            <a:r>
              <a:rPr lang="en">
                <a:latin typeface="Raleway"/>
                <a:ea typeface="Raleway"/>
                <a:cs typeface="Raleway"/>
                <a:sym typeface="Raleway"/>
              </a:rPr>
              <a:t>Create frameworks visually communicate insights</a:t>
            </a:r>
            <a:endParaRPr>
              <a:latin typeface="Raleway"/>
              <a:ea typeface="Raleway"/>
              <a:cs typeface="Raleway"/>
              <a:sym typeface="Raleway"/>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48"/>
          <p:cNvPicPr preferRelativeResize="0"/>
          <p:nvPr/>
        </p:nvPicPr>
        <p:blipFill>
          <a:blip r:embed="rId3">
            <a:alphaModFix/>
          </a:blip>
          <a:stretch>
            <a:fillRect/>
          </a:stretch>
        </p:blipFill>
        <p:spPr>
          <a:xfrm rot="-5400000">
            <a:off x="579488" y="749374"/>
            <a:ext cx="3001850" cy="3884727"/>
          </a:xfrm>
          <a:prstGeom prst="rect">
            <a:avLst/>
          </a:prstGeom>
          <a:noFill/>
          <a:ln>
            <a:noFill/>
          </a:ln>
        </p:spPr>
      </p:pic>
      <p:pic>
        <p:nvPicPr>
          <p:cNvPr id="295" name="Google Shape;295;p48"/>
          <p:cNvPicPr preferRelativeResize="0"/>
          <p:nvPr/>
        </p:nvPicPr>
        <p:blipFill>
          <a:blip r:embed="rId4">
            <a:alphaModFix/>
          </a:blip>
          <a:stretch>
            <a:fillRect/>
          </a:stretch>
        </p:blipFill>
        <p:spPr>
          <a:xfrm>
            <a:off x="4104925" y="1122937"/>
            <a:ext cx="2353179" cy="3137571"/>
          </a:xfrm>
          <a:prstGeom prst="rect">
            <a:avLst/>
          </a:prstGeom>
          <a:noFill/>
          <a:ln>
            <a:noFill/>
          </a:ln>
        </p:spPr>
      </p:pic>
      <p:pic>
        <p:nvPicPr>
          <p:cNvPr id="296" name="Google Shape;296;p48"/>
          <p:cNvPicPr preferRelativeResize="0"/>
          <p:nvPr/>
        </p:nvPicPr>
        <p:blipFill>
          <a:blip r:embed="rId5">
            <a:alphaModFix/>
          </a:blip>
          <a:stretch>
            <a:fillRect/>
          </a:stretch>
        </p:blipFill>
        <p:spPr>
          <a:xfrm>
            <a:off x="6540250" y="1122563"/>
            <a:ext cx="2353174" cy="313835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49"/>
          <p:cNvSpPr txBox="1"/>
          <p:nvPr/>
        </p:nvSpPr>
        <p:spPr>
          <a:xfrm>
            <a:off x="1093800" y="849725"/>
            <a:ext cx="71955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600">
                <a:solidFill>
                  <a:schemeClr val="dk2"/>
                </a:solidFill>
              </a:rPr>
              <a:t>Interview Packet</a:t>
            </a:r>
            <a:endParaRPr sz="2600">
              <a:solidFill>
                <a:schemeClr val="dk2"/>
              </a:solidFill>
            </a:endParaRPr>
          </a:p>
          <a:p>
            <a:pPr indent="0" lvl="0" marL="0" rtl="0" algn="l">
              <a:lnSpc>
                <a:spcPct val="115000"/>
              </a:lnSpc>
              <a:spcBef>
                <a:spcPts val="300"/>
              </a:spcBef>
              <a:spcAft>
                <a:spcPts val="0"/>
              </a:spcAft>
              <a:buNone/>
            </a:pPr>
            <a:r>
              <a:rPr lang="en" sz="1100">
                <a:solidFill>
                  <a:schemeClr val="dk2"/>
                </a:solidFill>
              </a:rPr>
              <a:t>When designing in engineering it is crucial to understand the types of unmet needs we can create for. To do this we talk to the people we’re designing for, the users. Your task as a team is to interview 3 people outside of class about your project topic. </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lang="en" sz="1100">
                <a:solidFill>
                  <a:schemeClr val="dk2"/>
                </a:solidFill>
              </a:rPr>
              <a:t>These conversations should be at least 20 minutes. Use the following interview packet for note taking during your interviews. Remember there should be at least two team members present for these interviews: one interviewer and one note taker. Each team member must be in at least one interview and no team member should be in all three. If you are a part of two interviews, you should not have the same role. Branch out!</a:t>
            </a:r>
            <a:endParaRPr sz="1100">
              <a:solidFill>
                <a:schemeClr val="dk2"/>
              </a:solidFill>
            </a:endParaRPr>
          </a:p>
          <a:p>
            <a:pPr indent="0" lvl="0" marL="0" rtl="0" algn="l">
              <a:lnSpc>
                <a:spcPct val="115000"/>
              </a:lnSpc>
              <a:spcBef>
                <a:spcPts val="0"/>
              </a:spcBef>
              <a:spcAft>
                <a:spcPts val="0"/>
              </a:spcAft>
              <a:buNone/>
            </a:pPr>
            <a:r>
              <a:t/>
            </a:r>
            <a:endParaRPr sz="1100">
              <a:solidFill>
                <a:schemeClr val="dk2"/>
              </a:solidFill>
            </a:endParaRPr>
          </a:p>
          <a:p>
            <a:pPr indent="0" lvl="0" marL="0" rtl="0" algn="l">
              <a:lnSpc>
                <a:spcPct val="115000"/>
              </a:lnSpc>
              <a:spcBef>
                <a:spcPts val="0"/>
              </a:spcBef>
              <a:spcAft>
                <a:spcPts val="0"/>
              </a:spcAft>
              <a:buNone/>
            </a:pPr>
            <a:r>
              <a:rPr b="1" lang="en" sz="1100">
                <a:solidFill>
                  <a:schemeClr val="dk2"/>
                </a:solidFill>
                <a:highlight>
                  <a:srgbClr val="FFFF00"/>
                </a:highlight>
              </a:rPr>
              <a:t>Assignment:</a:t>
            </a:r>
            <a:r>
              <a:rPr lang="en" sz="1100">
                <a:solidFill>
                  <a:schemeClr val="dk2"/>
                </a:solidFill>
                <a:highlight>
                  <a:srgbClr val="FFFF00"/>
                </a:highlight>
              </a:rPr>
              <a:t> Turn in a copy of this Interview Packet, with three interviews conducted. It can be typed or handwritten and scanned in. Assignment is due by Lab 2.</a:t>
            </a:r>
            <a:endParaRPr b="1" sz="1100">
              <a:solidFill>
                <a:schemeClr val="dk2"/>
              </a:solidFill>
              <a:highlight>
                <a:srgbClr val="FFFF00"/>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50"/>
          <p:cNvSpPr txBox="1"/>
          <p:nvPr>
            <p:ph type="title"/>
          </p:nvPr>
        </p:nvSpPr>
        <p:spPr>
          <a:xfrm>
            <a:off x="283099" y="712150"/>
            <a:ext cx="78096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For the rest of class, work with your team:</a:t>
            </a:r>
            <a:endParaRPr/>
          </a:p>
          <a:p>
            <a:pPr indent="0" lvl="0" marL="0" rtl="0" algn="l">
              <a:spcBef>
                <a:spcPts val="0"/>
              </a:spcBef>
              <a:spcAft>
                <a:spcPts val="0"/>
              </a:spcAft>
              <a:buNone/>
            </a:pPr>
            <a:r>
              <a:rPr lang="en"/>
              <a:t>Interview Packet</a:t>
            </a:r>
            <a:endParaRPr/>
          </a:p>
          <a:p>
            <a:pPr indent="0" lvl="0" marL="0" rtl="0" algn="l">
              <a:spcBef>
                <a:spcPts val="0"/>
              </a:spcBef>
              <a:spcAft>
                <a:spcPts val="0"/>
              </a:spcAft>
              <a:buNone/>
            </a:pPr>
            <a:r>
              <a:rPr lang="en"/>
              <a:t>“Before the Interview”</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1"/>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Feel free to contact SCD for help!</a:t>
            </a:r>
            <a:endParaRPr/>
          </a:p>
        </p:txBody>
      </p:sp>
      <p:sp>
        <p:nvSpPr>
          <p:cNvPr id="312" name="Google Shape;312;p51"/>
          <p:cNvSpPr txBox="1"/>
          <p:nvPr>
            <p:ph idx="1" type="body"/>
          </p:nvPr>
        </p:nvSpPr>
        <p:spPr>
          <a:xfrm>
            <a:off x="2400250" y="1363750"/>
            <a:ext cx="6321600" cy="13605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b="1" lang="en" sz="1600"/>
              <a:t>Alex Pagano-</a:t>
            </a:r>
            <a:r>
              <a:rPr lang="en" sz="1600"/>
              <a:t> apagano2@illinois.edu</a:t>
            </a:r>
            <a:endParaRPr sz="1600"/>
          </a:p>
          <a:p>
            <a:pPr indent="0" lvl="0" marL="0" rtl="0" algn="l">
              <a:lnSpc>
                <a:spcPct val="200000"/>
              </a:lnSpc>
              <a:spcBef>
                <a:spcPts val="1600"/>
              </a:spcBef>
              <a:spcAft>
                <a:spcPts val="1600"/>
              </a:spcAft>
              <a:buNone/>
            </a:pPr>
            <a:r>
              <a:rPr b="1" lang="en" sz="1600"/>
              <a:t>Siebel Center for Design-</a:t>
            </a:r>
            <a:r>
              <a:rPr lang="en" sz="1600"/>
              <a:t> designcenter@illinois.edu</a:t>
            </a:r>
            <a:endParaRPr sz="1600"/>
          </a:p>
        </p:txBody>
      </p:sp>
      <p:pic>
        <p:nvPicPr>
          <p:cNvPr id="313" name="Google Shape;313;p51"/>
          <p:cNvPicPr preferRelativeResize="0"/>
          <p:nvPr/>
        </p:nvPicPr>
        <p:blipFill>
          <a:blip r:embed="rId3">
            <a:alphaModFix/>
          </a:blip>
          <a:stretch>
            <a:fillRect/>
          </a:stretch>
        </p:blipFill>
        <p:spPr>
          <a:xfrm>
            <a:off x="2524450" y="2752375"/>
            <a:ext cx="761717" cy="761717"/>
          </a:xfrm>
          <a:prstGeom prst="rect">
            <a:avLst/>
          </a:prstGeom>
          <a:noFill/>
          <a:ln>
            <a:noFill/>
          </a:ln>
        </p:spPr>
      </p:pic>
      <p:pic>
        <p:nvPicPr>
          <p:cNvPr id="314" name="Google Shape;314;p51"/>
          <p:cNvPicPr preferRelativeResize="0"/>
          <p:nvPr/>
        </p:nvPicPr>
        <p:blipFill>
          <a:blip r:embed="rId4">
            <a:alphaModFix/>
          </a:blip>
          <a:stretch>
            <a:fillRect/>
          </a:stretch>
        </p:blipFill>
        <p:spPr>
          <a:xfrm>
            <a:off x="3329084" y="3557009"/>
            <a:ext cx="761717" cy="761717"/>
          </a:xfrm>
          <a:prstGeom prst="rect">
            <a:avLst/>
          </a:prstGeom>
          <a:noFill/>
          <a:ln>
            <a:noFill/>
          </a:ln>
        </p:spPr>
      </p:pic>
      <p:pic>
        <p:nvPicPr>
          <p:cNvPr id="315" name="Google Shape;315;p51"/>
          <p:cNvPicPr preferRelativeResize="0"/>
          <p:nvPr/>
        </p:nvPicPr>
        <p:blipFill>
          <a:blip r:embed="rId5">
            <a:alphaModFix/>
          </a:blip>
          <a:stretch>
            <a:fillRect/>
          </a:stretch>
        </p:blipFill>
        <p:spPr>
          <a:xfrm>
            <a:off x="3329084" y="2752375"/>
            <a:ext cx="761717" cy="761717"/>
          </a:xfrm>
          <a:prstGeom prst="rect">
            <a:avLst/>
          </a:prstGeom>
          <a:noFill/>
          <a:ln>
            <a:noFill/>
          </a:ln>
        </p:spPr>
      </p:pic>
      <p:pic>
        <p:nvPicPr>
          <p:cNvPr id="316" name="Google Shape;316;p51"/>
          <p:cNvPicPr preferRelativeResize="0"/>
          <p:nvPr/>
        </p:nvPicPr>
        <p:blipFill>
          <a:blip r:embed="rId6">
            <a:alphaModFix/>
          </a:blip>
          <a:stretch>
            <a:fillRect/>
          </a:stretch>
        </p:blipFill>
        <p:spPr>
          <a:xfrm>
            <a:off x="2524450" y="3557009"/>
            <a:ext cx="761717" cy="761717"/>
          </a:xfrm>
          <a:prstGeom prst="rect">
            <a:avLst/>
          </a:prstGeom>
          <a:noFill/>
          <a:ln>
            <a:noFill/>
          </a:ln>
        </p:spPr>
      </p:pic>
      <p:sp>
        <p:nvSpPr>
          <p:cNvPr id="317" name="Google Shape;317;p51"/>
          <p:cNvSpPr txBox="1"/>
          <p:nvPr/>
        </p:nvSpPr>
        <p:spPr>
          <a:xfrm>
            <a:off x="2524450" y="4305850"/>
            <a:ext cx="1566300" cy="2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@SCDillinois</a:t>
            </a:r>
            <a:endParaRPr sz="1600">
              <a:latin typeface="Lato"/>
              <a:ea typeface="Lato"/>
              <a:cs typeface="Lato"/>
              <a:sym typeface="Lato"/>
            </a:endParaRPr>
          </a:p>
        </p:txBody>
      </p:sp>
      <p:pic>
        <p:nvPicPr>
          <p:cNvPr id="318" name="Google Shape;318;p51"/>
          <p:cNvPicPr preferRelativeResize="0"/>
          <p:nvPr/>
        </p:nvPicPr>
        <p:blipFill>
          <a:blip r:embed="rId7">
            <a:alphaModFix/>
          </a:blip>
          <a:stretch>
            <a:fillRect/>
          </a:stretch>
        </p:blipFill>
        <p:spPr>
          <a:xfrm>
            <a:off x="5278250" y="2491975"/>
            <a:ext cx="2087175" cy="2087175"/>
          </a:xfrm>
          <a:prstGeom prst="rect">
            <a:avLst/>
          </a:prstGeom>
          <a:noFill/>
          <a:ln>
            <a:noFill/>
          </a:ln>
        </p:spPr>
      </p:pic>
      <p:sp>
        <p:nvSpPr>
          <p:cNvPr id="319" name="Google Shape;319;p51"/>
          <p:cNvSpPr txBox="1"/>
          <p:nvPr/>
        </p:nvSpPr>
        <p:spPr>
          <a:xfrm>
            <a:off x="4992525" y="4305850"/>
            <a:ext cx="2658600" cy="27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Sign up for our newsletter!</a:t>
            </a:r>
            <a:endParaRPr sz="16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pic>
        <p:nvPicPr>
          <p:cNvPr id="90" name="Google Shape;90;p16"/>
          <p:cNvPicPr preferRelativeResize="0"/>
          <p:nvPr/>
        </p:nvPicPr>
        <p:blipFill rotWithShape="1">
          <a:blip r:embed="rId3">
            <a:alphaModFix/>
          </a:blip>
          <a:srcRect b="-1919" l="0" r="0" t="-2377"/>
          <a:stretch/>
        </p:blipFill>
        <p:spPr>
          <a:xfrm>
            <a:off x="353925" y="176350"/>
            <a:ext cx="8436152" cy="4768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id="95" name="Google Shape;95;p17"/>
          <p:cNvPicPr preferRelativeResize="0"/>
          <p:nvPr/>
        </p:nvPicPr>
        <p:blipFill>
          <a:blip r:embed="rId3">
            <a:alphaModFix/>
          </a:blip>
          <a:stretch>
            <a:fillRect/>
          </a:stretch>
        </p:blipFill>
        <p:spPr>
          <a:xfrm>
            <a:off x="682126" y="386738"/>
            <a:ext cx="7779749" cy="4370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pic>
        <p:nvPicPr>
          <p:cNvPr id="100" name="Google Shape;100;p18"/>
          <p:cNvPicPr preferRelativeResize="0"/>
          <p:nvPr/>
        </p:nvPicPr>
        <p:blipFill>
          <a:blip r:embed="rId3">
            <a:alphaModFix/>
          </a:blip>
          <a:stretch>
            <a:fillRect/>
          </a:stretch>
        </p:blipFill>
        <p:spPr>
          <a:xfrm>
            <a:off x="682126" y="386738"/>
            <a:ext cx="7779749" cy="4370025"/>
          </a:xfrm>
          <a:prstGeom prst="rect">
            <a:avLst/>
          </a:prstGeom>
          <a:noFill/>
          <a:ln>
            <a:noFill/>
          </a:ln>
        </p:spPr>
      </p:pic>
      <p:sp>
        <p:nvSpPr>
          <p:cNvPr id="101" name="Google Shape;101;p18"/>
          <p:cNvSpPr/>
          <p:nvPr/>
        </p:nvSpPr>
        <p:spPr>
          <a:xfrm>
            <a:off x="0" y="-100"/>
            <a:ext cx="682200" cy="5143500"/>
          </a:xfrm>
          <a:prstGeom prst="rect">
            <a:avLst/>
          </a:prstGeom>
          <a:solidFill>
            <a:srgbClr val="393939">
              <a:alpha val="64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924550" y="0"/>
            <a:ext cx="6219600" cy="5143500"/>
          </a:xfrm>
          <a:prstGeom prst="rect">
            <a:avLst/>
          </a:prstGeom>
          <a:solidFill>
            <a:srgbClr val="393939">
              <a:alpha val="648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9"/>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Icebreaker!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0"/>
          <p:cNvSpPr txBox="1"/>
          <p:nvPr/>
        </p:nvSpPr>
        <p:spPr>
          <a:xfrm>
            <a:off x="601200" y="1204275"/>
            <a:ext cx="3555000" cy="36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Partner A</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rPr b="1" lang="en" sz="2400">
                <a:solidFill>
                  <a:schemeClr val="lt1"/>
                </a:solidFill>
                <a:latin typeface="Raleway"/>
                <a:ea typeface="Raleway"/>
                <a:cs typeface="Raleway"/>
                <a:sym typeface="Raleway"/>
              </a:rPr>
              <a:t>	</a:t>
            </a:r>
            <a:r>
              <a:rPr lang="en" sz="2400">
                <a:solidFill>
                  <a:schemeClr val="lt1"/>
                </a:solidFill>
                <a:latin typeface="Raleway"/>
                <a:ea typeface="Raleway"/>
                <a:cs typeface="Raleway"/>
                <a:sym typeface="Raleway"/>
              </a:rPr>
              <a:t>you might find in your “junk drawer” or that one spot in your dorm or home that just seems to accumulate stuff</a:t>
            </a:r>
            <a:endParaRPr sz="2400">
              <a:solidFill>
                <a:schemeClr val="lt1"/>
              </a:solidFill>
              <a:latin typeface="Raleway"/>
              <a:ea typeface="Raleway"/>
              <a:cs typeface="Raleway"/>
              <a:sym typeface="Raleway"/>
            </a:endParaRPr>
          </a:p>
        </p:txBody>
      </p:sp>
      <p:sp>
        <p:nvSpPr>
          <p:cNvPr id="113" name="Google Shape;113;p20"/>
          <p:cNvSpPr txBox="1"/>
          <p:nvPr/>
        </p:nvSpPr>
        <p:spPr>
          <a:xfrm>
            <a:off x="4377225" y="1204275"/>
            <a:ext cx="40035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Partner B</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rPr b="1" lang="en" sz="2400">
                <a:solidFill>
                  <a:schemeClr val="lt1"/>
                </a:solidFill>
                <a:latin typeface="Raleway"/>
                <a:ea typeface="Raleway"/>
                <a:cs typeface="Raleway"/>
                <a:sym typeface="Raleway"/>
              </a:rPr>
              <a:t>	</a:t>
            </a:r>
            <a:r>
              <a:rPr lang="en" sz="2400">
                <a:solidFill>
                  <a:schemeClr val="lt1"/>
                </a:solidFill>
                <a:latin typeface="Raleway"/>
                <a:ea typeface="Raleway"/>
                <a:cs typeface="Raleway"/>
                <a:sym typeface="Raleway"/>
              </a:rPr>
              <a:t>you might find in a convenience store like CVS or Walgreens </a:t>
            </a:r>
            <a:endParaRPr sz="2400">
              <a:solidFill>
                <a:schemeClr val="lt1"/>
              </a:solidFill>
              <a:latin typeface="Raleway"/>
              <a:ea typeface="Raleway"/>
              <a:cs typeface="Raleway"/>
              <a:sym typeface="Raleway"/>
            </a:endParaRPr>
          </a:p>
        </p:txBody>
      </p:sp>
      <p:sp>
        <p:nvSpPr>
          <p:cNvPr id="114" name="Google Shape;114;p20"/>
          <p:cNvSpPr txBox="1"/>
          <p:nvPr/>
        </p:nvSpPr>
        <p:spPr>
          <a:xfrm>
            <a:off x="446525" y="532375"/>
            <a:ext cx="56244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Write down at least 10 objects...</a:t>
            </a:r>
            <a:endParaRPr b="1"/>
          </a:p>
        </p:txBody>
      </p:sp>
      <p:pic>
        <p:nvPicPr>
          <p:cNvPr descr="4K resolution countdown animation. Beeps at the start/end." id="115" name="Google Shape;115;p20" title="2 Minute Countdown Timer">
            <a:hlinkClick r:id="rId4"/>
          </p:cNvPr>
          <p:cNvPicPr preferRelativeResize="0"/>
          <p:nvPr/>
        </p:nvPicPr>
        <p:blipFill>
          <a:blip r:embed="rId5">
            <a:alphaModFix/>
          </a:blip>
          <a:stretch>
            <a:fillRect/>
          </a:stretch>
        </p:blipFill>
        <p:spPr>
          <a:xfrm>
            <a:off x="7152875" y="3702400"/>
            <a:ext cx="1729750" cy="1297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1"/>
          <p:cNvSpPr txBox="1"/>
          <p:nvPr/>
        </p:nvSpPr>
        <p:spPr>
          <a:xfrm>
            <a:off x="601200" y="1204275"/>
            <a:ext cx="3555000" cy="360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Partner A</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rPr lang="en" sz="2400">
                <a:solidFill>
                  <a:schemeClr val="lt1"/>
                </a:solidFill>
                <a:latin typeface="Raleway"/>
                <a:ea typeface="Raleway"/>
                <a:cs typeface="Raleway"/>
                <a:sym typeface="Raleway"/>
              </a:rPr>
              <a:t>	something </a:t>
            </a:r>
            <a:r>
              <a:rPr lang="en" sz="2400">
                <a:solidFill>
                  <a:schemeClr val="lt1"/>
                </a:solidFill>
                <a:latin typeface="Raleway"/>
                <a:ea typeface="Raleway"/>
                <a:cs typeface="Raleway"/>
                <a:sym typeface="Raleway"/>
              </a:rPr>
              <a:t>you might find in a tool box</a:t>
            </a:r>
            <a:endParaRPr sz="2400">
              <a:solidFill>
                <a:schemeClr val="lt1"/>
              </a:solidFill>
              <a:latin typeface="Raleway"/>
              <a:ea typeface="Raleway"/>
              <a:cs typeface="Raleway"/>
              <a:sym typeface="Raleway"/>
            </a:endParaRPr>
          </a:p>
        </p:txBody>
      </p:sp>
      <p:sp>
        <p:nvSpPr>
          <p:cNvPr id="121" name="Google Shape;121;p21"/>
          <p:cNvSpPr txBox="1"/>
          <p:nvPr/>
        </p:nvSpPr>
        <p:spPr>
          <a:xfrm>
            <a:off x="4377225" y="1204275"/>
            <a:ext cx="40035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Partner B</a:t>
            </a:r>
            <a:endParaRPr b="1" sz="2400">
              <a:solidFill>
                <a:schemeClr val="lt1"/>
              </a:solidFill>
              <a:latin typeface="Raleway"/>
              <a:ea typeface="Raleway"/>
              <a:cs typeface="Raleway"/>
              <a:sym typeface="Raleway"/>
            </a:endParaRPr>
          </a:p>
          <a:p>
            <a:pPr indent="0" lvl="0" marL="0" rtl="0" algn="l">
              <a:spcBef>
                <a:spcPts val="0"/>
              </a:spcBef>
              <a:spcAft>
                <a:spcPts val="0"/>
              </a:spcAft>
              <a:buNone/>
            </a:pPr>
            <a:r>
              <a:rPr b="1" lang="en" sz="2400">
                <a:solidFill>
                  <a:schemeClr val="lt1"/>
                </a:solidFill>
                <a:latin typeface="Raleway"/>
                <a:ea typeface="Raleway"/>
                <a:cs typeface="Raleway"/>
                <a:sym typeface="Raleway"/>
              </a:rPr>
              <a:t>	</a:t>
            </a:r>
            <a:r>
              <a:rPr lang="en" sz="2400">
                <a:solidFill>
                  <a:schemeClr val="lt1"/>
                </a:solidFill>
                <a:latin typeface="Raleway"/>
                <a:ea typeface="Raleway"/>
                <a:cs typeface="Raleway"/>
                <a:sym typeface="Raleway"/>
              </a:rPr>
              <a:t>you might find in a in a grocery store </a:t>
            </a:r>
            <a:r>
              <a:rPr lang="en" sz="2400">
                <a:solidFill>
                  <a:schemeClr val="lt1"/>
                </a:solidFill>
                <a:latin typeface="Raleway"/>
                <a:ea typeface="Raleway"/>
                <a:cs typeface="Raleway"/>
                <a:sym typeface="Raleway"/>
              </a:rPr>
              <a:t> </a:t>
            </a:r>
            <a:endParaRPr sz="2400">
              <a:solidFill>
                <a:schemeClr val="lt1"/>
              </a:solidFill>
              <a:latin typeface="Raleway"/>
              <a:ea typeface="Raleway"/>
              <a:cs typeface="Raleway"/>
              <a:sym typeface="Raleway"/>
            </a:endParaRPr>
          </a:p>
        </p:txBody>
      </p:sp>
      <p:sp>
        <p:nvSpPr>
          <p:cNvPr id="122" name="Google Shape;122;p21"/>
          <p:cNvSpPr txBox="1"/>
          <p:nvPr/>
        </p:nvSpPr>
        <p:spPr>
          <a:xfrm>
            <a:off x="446525" y="532375"/>
            <a:ext cx="5624400" cy="63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Raleway"/>
                <a:ea typeface="Raleway"/>
                <a:cs typeface="Raleway"/>
                <a:sym typeface="Raleway"/>
              </a:rPr>
              <a:t>Write down at least 10 objects...</a:t>
            </a:r>
            <a:endParaRPr b="1"/>
          </a:p>
        </p:txBody>
      </p:sp>
      <p:pic>
        <p:nvPicPr>
          <p:cNvPr descr="4K resolution countdown animation. Beeps at the start/end." id="123" name="Google Shape;123;p21" title="2 Minute Countdown Timer">
            <a:hlinkClick r:id="rId3"/>
          </p:cNvPr>
          <p:cNvPicPr preferRelativeResize="0"/>
          <p:nvPr/>
        </p:nvPicPr>
        <p:blipFill>
          <a:blip r:embed="rId4">
            <a:alphaModFix/>
          </a:blip>
          <a:stretch>
            <a:fillRect/>
          </a:stretch>
        </p:blipFill>
        <p:spPr>
          <a:xfrm>
            <a:off x="7152875" y="3702400"/>
            <a:ext cx="1729750" cy="1297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